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08788" cy="9940925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hhuY6XNcOfIGP+QolZYdwhXLEV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D6A8FE-FC0C-4D97-B863-304CE302A091}">
  <a:tblStyle styleId="{5ED6A8FE-FC0C-4D97-B863-304CE302A09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DF5E8"/>
          </a:solidFill>
        </a:fill>
      </a:tcStyle>
    </a:wholeTbl>
    <a:band1H>
      <a:tcTxStyle/>
      <a:tcStyle>
        <a:tcBdr/>
        <a:fill>
          <a:solidFill>
            <a:srgbClr val="DAEB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AEB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-Mall Kink" userId="892117cf-a6fa-4d79-bf62-31c50385d744" providerId="ADAL" clId="{7DE2A7BE-1D72-4F1D-A7FA-69AA53C42158}"/>
    <pc:docChg chg="modSld">
      <pc:chgData name="Hele-Mall Kink" userId="892117cf-a6fa-4d79-bf62-31c50385d744" providerId="ADAL" clId="{7DE2A7BE-1D72-4F1D-A7FA-69AA53C42158}" dt="2024-11-20T14:28:42.800" v="3" actId="1076"/>
      <pc:docMkLst>
        <pc:docMk/>
      </pc:docMkLst>
      <pc:sldChg chg="modSp mod">
        <pc:chgData name="Hele-Mall Kink" userId="892117cf-a6fa-4d79-bf62-31c50385d744" providerId="ADAL" clId="{7DE2A7BE-1D72-4F1D-A7FA-69AA53C42158}" dt="2024-11-20T14:28:42.800" v="3" actId="1076"/>
        <pc:sldMkLst>
          <pc:docMk/>
          <pc:sldMk cId="0" sldId="256"/>
        </pc:sldMkLst>
        <pc:spChg chg="mod">
          <ac:chgData name="Hele-Mall Kink" userId="892117cf-a6fa-4d79-bf62-31c50385d744" providerId="ADAL" clId="{7DE2A7BE-1D72-4F1D-A7FA-69AA53C42158}" dt="2024-11-20T14:28:42.031" v="2" actId="14100"/>
          <ac:spMkLst>
            <pc:docMk/>
            <pc:sldMk cId="0" sldId="256"/>
            <ac:spMk id="79" creationId="{00000000-0000-0000-0000-000000000000}"/>
          </ac:spMkLst>
        </pc:spChg>
        <pc:spChg chg="mod">
          <ac:chgData name="Hele-Mall Kink" userId="892117cf-a6fa-4d79-bf62-31c50385d744" providerId="ADAL" clId="{7DE2A7BE-1D72-4F1D-A7FA-69AA53C42158}" dt="2024-11-20T14:28:42.800" v="3" actId="1076"/>
          <ac:spMkLst>
            <pc:docMk/>
            <pc:sldMk cId="0" sldId="256"/>
            <ac:spMk id="80" creationId="{00000000-0000-0000-0000-000000000000}"/>
          </ac:spMkLst>
        </pc:spChg>
        <pc:picChg chg="mod">
          <ac:chgData name="Hele-Mall Kink" userId="892117cf-a6fa-4d79-bf62-31c50385d744" providerId="ADAL" clId="{7DE2A7BE-1D72-4F1D-A7FA-69AA53C42158}" dt="2024-11-20T14:28:37.459" v="1" actId="14100"/>
          <ac:picMkLst>
            <pc:docMk/>
            <pc:sldMk cId="0" sldId="256"/>
            <ac:picMk id="2" creationId="{C63886CE-2955-9CA9-E6CF-C85D96BE7AB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1800" b="0">
                <a:latin typeface="+mn-lt"/>
              </a:rPr>
              <a:t>2023. a f</a:t>
            </a:r>
            <a:r>
              <a:rPr lang="en-US" sz="1800" b="0" err="1">
                <a:latin typeface="+mn-lt"/>
              </a:rPr>
              <a:t>üü</a:t>
            </a:r>
            <a:r>
              <a:rPr lang="et-EE" sz="1800" b="0">
                <a:latin typeface="+mn-lt"/>
              </a:rPr>
              <a:t>silise isiku tulumaksu laekumise muutus</a:t>
            </a:r>
            <a:r>
              <a:rPr lang="et-EE" sz="1800" b="0" baseline="0">
                <a:latin typeface="+mn-lt"/>
              </a:rPr>
              <a:t> võrreldes 2022. aastaga</a:t>
            </a:r>
            <a:endParaRPr lang="en-US" sz="1800" b="0"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Joonised!$A$2</c:f>
              <c:strCache>
                <c:ptCount val="1"/>
                <c:pt idx="0">
                  <c:v>Saku vald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Joonised!$B$1:$N$1</c:f>
              <c:strCache>
                <c:ptCount val="13"/>
                <c:pt idx="0">
                  <c:v>Jaanuar</c:v>
                </c:pt>
                <c:pt idx="1">
                  <c:v>Veebruar</c:v>
                </c:pt>
                <c:pt idx="2">
                  <c:v>Märts</c:v>
                </c:pt>
                <c:pt idx="3">
                  <c:v>Aprill</c:v>
                </c:pt>
                <c:pt idx="4">
                  <c:v>Mai</c:v>
                </c:pt>
                <c:pt idx="5">
                  <c:v>Juuni</c:v>
                </c:pt>
                <c:pt idx="6">
                  <c:v>Juuli</c:v>
                </c:pt>
                <c:pt idx="7">
                  <c:v>August</c:v>
                </c:pt>
                <c:pt idx="8">
                  <c:v>September</c:v>
                </c:pt>
                <c:pt idx="9">
                  <c:v>Oktoober</c:v>
                </c:pt>
                <c:pt idx="10">
                  <c:v>November</c:v>
                </c:pt>
                <c:pt idx="11">
                  <c:v>Detsember</c:v>
                </c:pt>
                <c:pt idx="12">
                  <c:v>Muutus kokku</c:v>
                </c:pt>
              </c:strCache>
            </c:strRef>
          </c:cat>
          <c:val>
            <c:numRef>
              <c:f>Joonised!$B$2:$N$2</c:f>
              <c:numCache>
                <c:formatCode>0.00%</c:formatCode>
                <c:ptCount val="13"/>
                <c:pt idx="0">
                  <c:v>0.13390568024850769</c:v>
                </c:pt>
                <c:pt idx="1">
                  <c:v>0.17974491543025262</c:v>
                </c:pt>
                <c:pt idx="2">
                  <c:v>0.14555855957089592</c:v>
                </c:pt>
                <c:pt idx="3">
                  <c:v>0.14833252517730666</c:v>
                </c:pt>
                <c:pt idx="4">
                  <c:v>0.19813823326129665</c:v>
                </c:pt>
                <c:pt idx="5">
                  <c:v>0.17591878073904565</c:v>
                </c:pt>
                <c:pt idx="6">
                  <c:v>0.14374445139585568</c:v>
                </c:pt>
                <c:pt idx="7">
                  <c:v>0.14952439546818241</c:v>
                </c:pt>
                <c:pt idx="8">
                  <c:v>0.13486698105131367</c:v>
                </c:pt>
                <c:pt idx="9">
                  <c:v>0.13187561364604328</c:v>
                </c:pt>
                <c:pt idx="10">
                  <c:v>0.15540139239929096</c:v>
                </c:pt>
                <c:pt idx="11">
                  <c:v>9.0402804225363731E-2</c:v>
                </c:pt>
                <c:pt idx="12">
                  <c:v>0.14801118518673051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E4-4B9E-BC0C-3A62BCB65A5E}"/>
            </c:ext>
          </c:extLst>
        </c:ser>
        <c:ser>
          <c:idx val="1"/>
          <c:order val="1"/>
          <c:tx>
            <c:strRef>
              <c:f>Joonised!$A$3</c:f>
              <c:strCache>
                <c:ptCount val="1"/>
                <c:pt idx="0">
                  <c:v>Eesti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Joonised!$B$1:$N$1</c:f>
              <c:strCache>
                <c:ptCount val="13"/>
                <c:pt idx="0">
                  <c:v>Jaanuar</c:v>
                </c:pt>
                <c:pt idx="1">
                  <c:v>Veebruar</c:v>
                </c:pt>
                <c:pt idx="2">
                  <c:v>Märts</c:v>
                </c:pt>
                <c:pt idx="3">
                  <c:v>Aprill</c:v>
                </c:pt>
                <c:pt idx="4">
                  <c:v>Mai</c:v>
                </c:pt>
                <c:pt idx="5">
                  <c:v>Juuni</c:v>
                </c:pt>
                <c:pt idx="6">
                  <c:v>Juuli</c:v>
                </c:pt>
                <c:pt idx="7">
                  <c:v>August</c:v>
                </c:pt>
                <c:pt idx="8">
                  <c:v>September</c:v>
                </c:pt>
                <c:pt idx="9">
                  <c:v>Oktoober</c:v>
                </c:pt>
                <c:pt idx="10">
                  <c:v>November</c:v>
                </c:pt>
                <c:pt idx="11">
                  <c:v>Detsember</c:v>
                </c:pt>
                <c:pt idx="12">
                  <c:v>Muutus kokku</c:v>
                </c:pt>
              </c:strCache>
            </c:strRef>
          </c:cat>
          <c:val>
            <c:numRef>
              <c:f>Joonised!$B$3:$N$3</c:f>
              <c:numCache>
                <c:formatCode>0.00%</c:formatCode>
                <c:ptCount val="13"/>
                <c:pt idx="0">
                  <c:v>0.11506079135227099</c:v>
                </c:pt>
                <c:pt idx="1">
                  <c:v>0.13018098264392619</c:v>
                </c:pt>
                <c:pt idx="2">
                  <c:v>0.11248579184286878</c:v>
                </c:pt>
                <c:pt idx="3">
                  <c:v>0.11311534861562778</c:v>
                </c:pt>
                <c:pt idx="4">
                  <c:v>0.10385633813054573</c:v>
                </c:pt>
                <c:pt idx="5">
                  <c:v>0.1250103648402765</c:v>
                </c:pt>
                <c:pt idx="6">
                  <c:v>0.10572222528422648</c:v>
                </c:pt>
                <c:pt idx="7">
                  <c:v>0.11046909436937624</c:v>
                </c:pt>
                <c:pt idx="8">
                  <c:v>9.6190184840418524E-2</c:v>
                </c:pt>
                <c:pt idx="9">
                  <c:v>8.0782037215783475E-2</c:v>
                </c:pt>
                <c:pt idx="10">
                  <c:v>0.11320825939296353</c:v>
                </c:pt>
                <c:pt idx="11">
                  <c:v>6.4848603887701861E-2</c:v>
                </c:pt>
                <c:pt idx="12">
                  <c:v>0.10523234111391644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E4-4B9E-BC0C-3A62BCB65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2154319"/>
        <c:axId val="1406308303"/>
      </c:lineChart>
      <c:catAx>
        <c:axId val="127215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406308303"/>
        <c:crosses val="autoZero"/>
        <c:auto val="1"/>
        <c:lblAlgn val="ctr"/>
        <c:lblOffset val="100"/>
        <c:noMultiLvlLbl val="0"/>
      </c:catAx>
      <c:valAx>
        <c:axId val="1406308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272154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err="1"/>
              <a:t>Tulumaksu</a:t>
            </a:r>
            <a:r>
              <a:rPr lang="en-US" sz="1800" b="0"/>
              <a:t> </a:t>
            </a:r>
            <a:r>
              <a:rPr lang="en-US" sz="1800" b="0" err="1"/>
              <a:t>laekumine</a:t>
            </a:r>
            <a:r>
              <a:rPr lang="en-US" sz="1800" b="0"/>
              <a:t> </a:t>
            </a:r>
            <a:r>
              <a:rPr lang="en-US" sz="1800" b="0" err="1"/>
              <a:t>maksumaksja</a:t>
            </a:r>
            <a:r>
              <a:rPr lang="en-US" sz="1800" b="0"/>
              <a:t> </a:t>
            </a:r>
            <a:r>
              <a:rPr lang="en-US" sz="1800" b="0" err="1"/>
              <a:t>kohta</a:t>
            </a:r>
            <a:r>
              <a:rPr lang="en-US" sz="1800" b="0" baseline="0"/>
              <a:t> 20</a:t>
            </a:r>
            <a:r>
              <a:rPr lang="et-EE" sz="1800" b="0" baseline="0"/>
              <a:t>23</a:t>
            </a:r>
            <a:r>
              <a:rPr lang="en-US" sz="1800" b="0" baseline="0"/>
              <a:t>. </a:t>
            </a:r>
            <a:r>
              <a:rPr lang="en-US" sz="1800" b="0" baseline="0" err="1"/>
              <a:t>aastal</a:t>
            </a:r>
            <a:r>
              <a:rPr lang="en-US" sz="1800" b="0" baseline="0"/>
              <a:t> </a:t>
            </a:r>
            <a:r>
              <a:rPr lang="en-US" sz="1800" b="0" baseline="0" err="1"/>
              <a:t>kokku</a:t>
            </a:r>
            <a:r>
              <a:rPr lang="et-EE" sz="1800" b="0" baseline="0"/>
              <a:t> Harjumaal</a:t>
            </a:r>
            <a:endParaRPr lang="en-US" sz="1800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title>
    <c:autoTitleDeleted val="0"/>
    <c:plotArea>
      <c:layout>
        <c:manualLayout>
          <c:layoutTarget val="inner"/>
          <c:xMode val="edge"/>
          <c:yMode val="edge"/>
          <c:x val="5.1229254094863785E-2"/>
          <c:y val="0.1350962282419832"/>
          <c:w val="0.93075562668086442"/>
          <c:h val="0.623539849353688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E6-4AE3-B153-1B593C154C5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3E6-4AE3-B153-1B593C154C5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3E6-4AE3-B153-1B593C154C5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3E6-4AE3-B153-1B593C154C5D}"/>
              </c:ext>
            </c:extLst>
          </c:dPt>
          <c:dPt>
            <c:idx val="4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3E6-4AE3-B153-1B593C154C5D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3E6-4AE3-B153-1B593C154C5D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3E6-4AE3-B153-1B593C154C5D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3E6-4AE3-B153-1B593C154C5D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73E6-4AE3-B153-1B593C154C5D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73E6-4AE3-B153-1B593C154C5D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73E6-4AE3-B153-1B593C154C5D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73E6-4AE3-B153-1B593C154C5D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73E6-4AE3-B153-1B593C154C5D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3E6-4AE3-B153-1B593C154C5D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73E6-4AE3-B153-1B593C154C5D}"/>
              </c:ext>
            </c:extLst>
          </c:dPt>
          <c:dPt>
            <c:idx val="1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73E6-4AE3-B153-1B593C154C5D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73E6-4AE3-B153-1B593C154C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'Saldoandmik Harjumaa'!$Q$47:$Q$63</c:f>
              <c:strCache>
                <c:ptCount val="17"/>
                <c:pt idx="0">
                  <c:v>Viimsi vald</c:v>
                </c:pt>
                <c:pt idx="1">
                  <c:v>Rae vald</c:v>
                </c:pt>
                <c:pt idx="2">
                  <c:v>Harku vald</c:v>
                </c:pt>
                <c:pt idx="3">
                  <c:v>Kiili vald</c:v>
                </c:pt>
                <c:pt idx="4">
                  <c:v>Saku vald</c:v>
                </c:pt>
                <c:pt idx="5">
                  <c:v>Saue vald</c:v>
                </c:pt>
                <c:pt idx="6">
                  <c:v>HARJU MK </c:v>
                </c:pt>
                <c:pt idx="7">
                  <c:v>Tallinna linn</c:v>
                </c:pt>
                <c:pt idx="8">
                  <c:v>Jõelähtme vald</c:v>
                </c:pt>
                <c:pt idx="9">
                  <c:v>Raasiku vald</c:v>
                </c:pt>
                <c:pt idx="10">
                  <c:v>Keila linn</c:v>
                </c:pt>
                <c:pt idx="11">
                  <c:v>Kuusalu vald</c:v>
                </c:pt>
                <c:pt idx="12">
                  <c:v>Kose vald</c:v>
                </c:pt>
                <c:pt idx="13">
                  <c:v>Lääne-Harju vald</c:v>
                </c:pt>
                <c:pt idx="14">
                  <c:v>Anija vald</c:v>
                </c:pt>
                <c:pt idx="15">
                  <c:v>Maardu linn</c:v>
                </c:pt>
                <c:pt idx="16">
                  <c:v>Loksa linn</c:v>
                </c:pt>
              </c:strCache>
            </c:strRef>
          </c:cat>
          <c:val>
            <c:numRef>
              <c:f>'Saldoandmik Harjumaa'!$R$47:$R$63</c:f>
              <c:numCache>
                <c:formatCode>#,##0</c:formatCode>
                <c:ptCount val="17"/>
                <c:pt idx="0">
                  <c:v>3707.4296265560165</c:v>
                </c:pt>
                <c:pt idx="1">
                  <c:v>3686.2549301242234</c:v>
                </c:pt>
                <c:pt idx="2">
                  <c:v>3466.903898054386</c:v>
                </c:pt>
                <c:pt idx="3">
                  <c:v>3430.7727534456353</c:v>
                </c:pt>
                <c:pt idx="4">
                  <c:v>3307.0473843755412</c:v>
                </c:pt>
                <c:pt idx="5">
                  <c:v>3241.1721334616614</c:v>
                </c:pt>
                <c:pt idx="6">
                  <c:v>3004.841778441531</c:v>
                </c:pt>
                <c:pt idx="7">
                  <c:v>2960.9159967613932</c:v>
                </c:pt>
                <c:pt idx="8">
                  <c:v>2950.4158967464373</c:v>
                </c:pt>
                <c:pt idx="9">
                  <c:v>2855.7919240886881</c:v>
                </c:pt>
                <c:pt idx="10">
                  <c:v>2832.9088100289296</c:v>
                </c:pt>
                <c:pt idx="11">
                  <c:v>2725.4153018372704</c:v>
                </c:pt>
                <c:pt idx="12">
                  <c:v>2690.4865031173763</c:v>
                </c:pt>
                <c:pt idx="13">
                  <c:v>2485.2276926619588</c:v>
                </c:pt>
                <c:pt idx="14">
                  <c:v>2413.2367042814471</c:v>
                </c:pt>
                <c:pt idx="15">
                  <c:v>2208.5084329038136</c:v>
                </c:pt>
                <c:pt idx="16">
                  <c:v>2011.7012810327706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73E6-4AE3-B153-1B593C154C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5566272"/>
        <c:axId val="516343168"/>
      </c:barChart>
      <c:catAx>
        <c:axId val="49556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16343168"/>
        <c:crosses val="autoZero"/>
        <c:auto val="1"/>
        <c:lblAlgn val="ctr"/>
        <c:lblOffset val="100"/>
        <c:noMultiLvlLbl val="0"/>
      </c:catAx>
      <c:valAx>
        <c:axId val="51634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9556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t-E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625433466569965E-2"/>
          <c:y val="0.12369667026915754"/>
          <c:w val="0.79619023062409822"/>
          <c:h val="0.6325555942675306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EA8-45A4-93E0-DD2EF1F57A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EA8-45A4-93E0-DD2EF1F57A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EA8-45A4-93E0-DD2EF1F57A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EA8-45A4-93E0-DD2EF1F57AE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EA8-45A4-93E0-DD2EF1F57AE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EA8-45A4-93E0-DD2EF1F57AE5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EA8-45A4-93E0-DD2EF1F57AE5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EA8-45A4-93E0-DD2EF1F57AE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4EA8-45A4-93E0-DD2EF1F57AE5}"/>
              </c:ext>
            </c:extLst>
          </c:dPt>
          <c:dLbls>
            <c:dLbl>
              <c:idx val="0"/>
              <c:layout>
                <c:manualLayout>
                  <c:x val="-0.17860616169924712"/>
                  <c:y val="1.650191192253733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DDCE897-FA0E-4498-BCE5-0EEF10918263}" type="CATEGORYNAME">
                      <a:rPr lang="nn-NO"/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[KATEGOORIA NIMI]</a:t>
                    </a:fld>
                    <a:r>
                      <a:rPr lang="nn-NO" baseline="0"/>
                      <a:t>
</a:t>
                    </a:r>
                    <a:fld id="{EBE86322-20A5-4064-9383-0FFE2C6A4231}" type="VALUE">
                      <a:rPr lang="nn-NO" baseline="0"/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[VÄÄRTUS]</a:t>
                    </a:fld>
                    <a:endParaRPr lang="nn-NO" baseline="0"/>
                  </a:p>
                  <a:p>
                    <a:pPr>
                      <a:defRPr sz="12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nn-NO" baseline="0"/>
                      <a:t>1 527 686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4087"/>
                        <a:gd name="adj2" fmla="val 80784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A8-45A4-93E0-DD2EF1F57AE5}"/>
                </c:ext>
              </c:extLst>
            </c:dLbl>
            <c:dLbl>
              <c:idx val="1"/>
              <c:layout>
                <c:manualLayout>
                  <c:x val="-5.5633188877525885E-2"/>
                  <c:y val="-2.5921296787646347E-2"/>
                </c:manualLayout>
              </c:layout>
              <c:tx>
                <c:rich>
                  <a:bodyPr/>
                  <a:lstStyle/>
                  <a:p>
                    <a:fld id="{17340A6C-1F7E-4D9F-BD5E-4D23D1776D25}" type="CATEGORYNAME">
                      <a:rPr lang="nn-NO"/>
                      <a:pPr/>
                      <a:t>[KATEGOORIA NIMI]</a:t>
                    </a:fld>
                    <a:r>
                      <a:rPr lang="nn-NO" baseline="0"/>
                      <a:t>
</a:t>
                    </a:r>
                    <a:fld id="{7E52FD1F-223A-41F3-A652-9DABA08E8C33}" type="VALUE">
                      <a:rPr lang="nn-NO" baseline="0"/>
                      <a:pPr/>
                      <a:t>[VÄÄRTUS]</a:t>
                    </a:fld>
                    <a:endParaRPr lang="nn-NO" baseline="0"/>
                  </a:p>
                  <a:p>
                    <a:r>
                      <a:rPr lang="nn-NO" baseline="0"/>
                      <a:t>35 500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EA8-45A4-93E0-DD2EF1F57AE5}"/>
                </c:ext>
              </c:extLst>
            </c:dLbl>
            <c:dLbl>
              <c:idx val="2"/>
              <c:layout>
                <c:manualLayout>
                  <c:x val="-3.3775629015684198E-2"/>
                  <c:y val="-7.8946059960326748E-2"/>
                </c:manualLayout>
              </c:layout>
              <c:tx>
                <c:rich>
                  <a:bodyPr/>
                  <a:lstStyle/>
                  <a:p>
                    <a:fld id="{EC47ADA8-55E1-44ED-80F5-266C6CF042AC}" type="CATEGORYNAME">
                      <a:rPr lang="fi-FI"/>
                      <a:pPr/>
                      <a:t>[KATEGOORIA NIMI]</a:t>
                    </a:fld>
                    <a:r>
                      <a:rPr lang="fi-FI" baseline="0"/>
                      <a:t>
</a:t>
                    </a:r>
                    <a:fld id="{9F54E88F-11BB-4B49-B7B3-B3CA399CA2A8}" type="VALUE">
                      <a:rPr lang="fi-FI" baseline="0"/>
                      <a:pPr/>
                      <a:t>[VÄÄRTUS]</a:t>
                    </a:fld>
                    <a:endParaRPr lang="fi-FI" baseline="0"/>
                  </a:p>
                  <a:p>
                    <a:r>
                      <a:rPr lang="fi-FI" baseline="0"/>
                      <a:t>2 350 277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47965471099738"/>
                      <c:h val="0.145846694905711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EA8-45A4-93E0-DD2EF1F57AE5}"/>
                </c:ext>
              </c:extLst>
            </c:dLbl>
            <c:dLbl>
              <c:idx val="3"/>
              <c:layout>
                <c:manualLayout>
                  <c:x val="4.7600798303107823E-2"/>
                  <c:y val="-5.79728796940139E-2"/>
                </c:manualLayout>
              </c:layout>
              <c:tx>
                <c:rich>
                  <a:bodyPr/>
                  <a:lstStyle/>
                  <a:p>
                    <a:fld id="{AD0AB69F-9CB8-41D4-B5C1-51B288AE5504}" type="CATEGORYNAME">
                      <a:rPr lang="en-US"/>
                      <a:pPr/>
                      <a:t>[KATEGOORIA NIMI]</a:t>
                    </a:fld>
                    <a:r>
                      <a:rPr lang="en-US" baseline="0"/>
                      <a:t>
</a:t>
                    </a:r>
                    <a:fld id="{FE0AE50C-57FF-4884-9E37-8E1A1A954C50}" type="VALUE">
                      <a:rPr lang="en-US" baseline="0"/>
                      <a:pPr/>
                      <a:t>[VÄÄRTUS]</a:t>
                    </a:fld>
                    <a:endParaRPr lang="en-US" baseline="0"/>
                  </a:p>
                  <a:p>
                    <a:r>
                      <a:rPr lang="en-US" baseline="0"/>
                      <a:t>896 602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EA8-45A4-93E0-DD2EF1F57AE5}"/>
                </c:ext>
              </c:extLst>
            </c:dLbl>
            <c:dLbl>
              <c:idx val="4"/>
              <c:layout>
                <c:manualLayout>
                  <c:x val="3.4675213955507732E-2"/>
                  <c:y val="0.10808662367218971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1418022-442F-4506-8E2E-601B79B72A8F}" type="CATEGORYNAME">
                      <a:rPr lang="fi-FI"/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[KATEGOORIA NIMI]</a:t>
                    </a:fld>
                    <a:r>
                      <a:rPr lang="fi-FI" baseline="0"/>
                      <a:t>
</a:t>
                    </a:r>
                    <a:fld id="{CE410D4F-11B0-4A16-AB8B-6FDEF63598EB}" type="VALUE">
                      <a:rPr lang="fi-FI" baseline="0"/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[VÄÄRTUS]</a:t>
                    </a:fld>
                    <a:endParaRPr lang="fi-FI" baseline="0"/>
                  </a:p>
                  <a:p>
                    <a:pPr>
                      <a:defRPr sz="12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fi-FI" baseline="0"/>
                      <a:t>516 839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3864"/>
                        <a:gd name="adj2" fmla="val -62074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EA8-45A4-93E0-DD2EF1F57AE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EA8-45A4-93E0-DD2EF1F57AE5}"/>
                </c:ext>
              </c:extLst>
            </c:dLbl>
            <c:dLbl>
              <c:idx val="6"/>
              <c:layout>
                <c:manualLayout>
                  <c:x val="-4.7373264139096323E-3"/>
                  <c:y val="0.23680396386095304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90D16A-23B9-4EEE-80AA-A94AE7CEAFD3}" type="CATEGORYNAME">
                      <a:rPr lang="nn-NO"/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[KATEGOORIA NIMI]</a:t>
                    </a:fld>
                    <a:r>
                      <a:rPr lang="nn-NO" baseline="0"/>
                      <a:t>
</a:t>
                    </a:r>
                    <a:fld id="{BBEC6F68-E838-4418-8DAA-CC819C1FDF12}" type="VALUE">
                      <a:rPr lang="nn-NO" baseline="0"/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[VÄÄRTUS]</a:t>
                    </a:fld>
                    <a:endParaRPr lang="nn-NO" baseline="0"/>
                  </a:p>
                  <a:p>
                    <a:pPr>
                      <a:defRPr sz="12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nn-NO" baseline="0"/>
                      <a:t>3 596 904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2698"/>
                        <a:gd name="adj2" fmla="val -197647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EA8-45A4-93E0-DD2EF1F57AE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b="1">
                        <a:solidFill>
                          <a:sysClr val="windowText" lastClr="000000"/>
                        </a:solidFill>
                      </a:rPr>
                      <a:t>Haridus</a:t>
                    </a:r>
                  </a:p>
                  <a:p>
                    <a:fld id="{80CB5E91-CF12-4227-966E-0F54F37BEE08}" type="VALUE">
                      <a:rPr lang="en-US" b="1">
                        <a:solidFill>
                          <a:sysClr val="windowText" lastClr="000000"/>
                        </a:solidFill>
                      </a:rPr>
                      <a:pPr/>
                      <a:t>[VÄÄRTUS]</a:t>
                    </a:fld>
                    <a:endParaRPr lang="en-US" b="1">
                      <a:solidFill>
                        <a:sysClr val="windowText" lastClr="000000"/>
                      </a:solidFill>
                    </a:endParaRPr>
                  </a:p>
                  <a:p>
                    <a:r>
                      <a:rPr lang="en-US" b="1">
                        <a:solidFill>
                          <a:sysClr val="windowText" lastClr="000000"/>
                        </a:solidFill>
                      </a:rPr>
                      <a:t>19 140 125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EA8-45A4-93E0-DD2EF1F57AE5}"/>
                </c:ext>
              </c:extLst>
            </c:dLbl>
            <c:dLbl>
              <c:idx val="8"/>
              <c:layout>
                <c:manualLayout>
                  <c:x val="-0.16205070624878265"/>
                  <c:y val="-3.374305934530461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723468-BC78-456A-99C7-A1ED9A5CE775}" type="CATEGORYNAME">
                      <a:rPr lang="fi-FI" b="1">
                        <a:solidFill>
                          <a:sysClr val="windowText" lastClr="000000"/>
                        </a:solidFill>
                      </a:rPr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[KATEGOORIA NIMI]</a:t>
                    </a:fld>
                    <a:r>
                      <a:rPr lang="fi-FI" b="1" baseline="0">
                        <a:solidFill>
                          <a:sysClr val="windowText" lastClr="000000"/>
                        </a:solidFill>
                      </a:rPr>
                      <a:t>
</a:t>
                    </a:r>
                    <a:fld id="{2167B7F3-9AA6-4774-91DF-5EC173E3FBCD}" type="VALUE">
                      <a:rPr lang="fi-FI" b="1" baseline="0">
                        <a:solidFill>
                          <a:sysClr val="windowText" lastClr="000000"/>
                        </a:solidFill>
                      </a:rPr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[VÄÄRTUS]</a:t>
                    </a:fld>
                    <a:endParaRPr lang="fi-FI" b="1" baseline="0">
                      <a:solidFill>
                        <a:sysClr val="windowText" lastClr="000000"/>
                      </a:solidFill>
                    </a:endParaRPr>
                  </a:p>
                  <a:p>
                    <a:pPr>
                      <a:defRPr sz="12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fi-FI" b="1" baseline="0">
                        <a:solidFill>
                          <a:sysClr val="windowText" lastClr="000000"/>
                        </a:solidFill>
                      </a:rPr>
                      <a:t>2 445 507</a:t>
                    </a: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89470"/>
                        <a:gd name="adj2" fmla="val 98860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4EA8-45A4-93E0-DD2EF1F57AE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Valdkonnad!$C$18:$C$26</c:f>
              <c:strCache>
                <c:ptCount val="9"/>
                <c:pt idx="0">
                  <c:v>Üldised valitsussektori teenused</c:v>
                </c:pt>
                <c:pt idx="1">
                  <c:v>Avalik kord</c:v>
                </c:pt>
                <c:pt idx="2">
                  <c:v>Majandus</c:v>
                </c:pt>
                <c:pt idx="3">
                  <c:v>Keskkonnakaitse</c:v>
                </c:pt>
                <c:pt idx="4">
                  <c:v>Elamu- ja kommunaalmajandus</c:v>
                </c:pt>
                <c:pt idx="5">
                  <c:v>Tervishoid</c:v>
                </c:pt>
                <c:pt idx="6">
                  <c:v>Vaba aeg, kultuur</c:v>
                </c:pt>
                <c:pt idx="7">
                  <c:v>Haridus</c:v>
                </c:pt>
                <c:pt idx="8">
                  <c:v>Sotsiaalne kaitse</c:v>
                </c:pt>
              </c:strCache>
            </c:strRef>
          </c:cat>
          <c:val>
            <c:numRef>
              <c:f>Valdkonnad!$D$18:$D$26</c:f>
              <c:numCache>
                <c:formatCode>0.0%</c:formatCode>
                <c:ptCount val="9"/>
                <c:pt idx="0">
                  <c:v>5.0072570226825916E-2</c:v>
                </c:pt>
                <c:pt idx="1">
                  <c:v>1.1635742805331951E-3</c:v>
                </c:pt>
                <c:pt idx="2">
                  <c:v>7.7034408365773147E-2</c:v>
                </c:pt>
                <c:pt idx="3">
                  <c:v>2.9387699425463008E-2</c:v>
                </c:pt>
                <c:pt idx="4">
                  <c:v>1.6940297678211157E-2</c:v>
                </c:pt>
                <c:pt idx="5">
                  <c:v>0</c:v>
                </c:pt>
                <c:pt idx="6">
                  <c:v>0.11789478991903339</c:v>
                </c:pt>
                <c:pt idx="7">
                  <c:v>0.62735090243835234</c:v>
                </c:pt>
                <c:pt idx="8">
                  <c:v>8.0155757665807792E-2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EA8-45A4-93E0-DD2EF1F57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50475" cy="49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6737" y="0"/>
            <a:ext cx="2950475" cy="49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/>
              <a:t>Aktiivsed ettevõtted 1414 – on töötajad ja tulud-kulud (kutsed saatsime 2500-le) </a:t>
            </a:r>
            <a:endParaRPr/>
          </a:p>
        </p:txBody>
      </p:sp>
      <p:sp>
        <p:nvSpPr>
          <p:cNvPr id="180" name="Google Shape;180;p13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9" descr="A close-up of a green pla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4" y="0"/>
            <a:ext cx="121802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9"/>
          <p:cNvSpPr txBox="1">
            <a:spLocks noGrp="1"/>
          </p:cNvSpPr>
          <p:nvPr>
            <p:ph type="ctrTitle"/>
          </p:nvPr>
        </p:nvSpPr>
        <p:spPr>
          <a:xfrm>
            <a:off x="5778000" y="1980000"/>
            <a:ext cx="578160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None/>
              <a:defRPr sz="3900" b="0" i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ubTitle" idx="1"/>
          </p:nvPr>
        </p:nvSpPr>
        <p:spPr>
          <a:xfrm>
            <a:off x="5778000" y="5243209"/>
            <a:ext cx="5781600" cy="77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>
            <a:spLocks noGrp="1"/>
          </p:cNvSpPr>
          <p:nvPr>
            <p:ph type="pic" idx="2"/>
          </p:nvPr>
        </p:nvSpPr>
        <p:spPr>
          <a:xfrm>
            <a:off x="4996800" y="1274400"/>
            <a:ext cx="6930000" cy="532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5" name="Google Shape;55;p28" descr="A black and white rectangle with green bord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4" y="0"/>
            <a:ext cx="121802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709200" y="1890000"/>
            <a:ext cx="3780000" cy="400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709200" y="4572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0" i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>
            <a:spLocks noGrp="1"/>
          </p:cNvSpPr>
          <p:nvPr>
            <p:ph type="pic" idx="2"/>
          </p:nvPr>
        </p:nvSpPr>
        <p:spPr>
          <a:xfrm>
            <a:off x="256749" y="1275433"/>
            <a:ext cx="2358000" cy="35424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29"/>
          <p:cNvSpPr>
            <a:spLocks noGrp="1"/>
          </p:cNvSpPr>
          <p:nvPr>
            <p:ph type="pic" idx="3"/>
          </p:nvPr>
        </p:nvSpPr>
        <p:spPr>
          <a:xfrm>
            <a:off x="2614613" y="1274763"/>
            <a:ext cx="2379600" cy="35433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29"/>
          <p:cNvSpPr>
            <a:spLocks noGrp="1"/>
          </p:cNvSpPr>
          <p:nvPr>
            <p:ph type="pic" idx="4"/>
          </p:nvPr>
        </p:nvSpPr>
        <p:spPr>
          <a:xfrm>
            <a:off x="4995400" y="1274763"/>
            <a:ext cx="2350800" cy="35433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9"/>
          <p:cNvSpPr>
            <a:spLocks noGrp="1"/>
          </p:cNvSpPr>
          <p:nvPr>
            <p:ph type="pic" idx="5"/>
          </p:nvPr>
        </p:nvSpPr>
        <p:spPr>
          <a:xfrm>
            <a:off x="7364105" y="1274763"/>
            <a:ext cx="2351977" cy="3543300"/>
          </a:xfrm>
          <a:prstGeom prst="rect">
            <a:avLst/>
          </a:prstGeom>
          <a:noFill/>
          <a:ln>
            <a:noFill/>
          </a:ln>
        </p:spPr>
      </p:sp>
      <p:pic>
        <p:nvPicPr>
          <p:cNvPr id="63" name="Google Shape;6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9"/>
          <p:cNvSpPr txBox="1">
            <a:spLocks noGrp="1"/>
          </p:cNvSpPr>
          <p:nvPr>
            <p:ph type="title"/>
          </p:nvPr>
        </p:nvSpPr>
        <p:spPr>
          <a:xfrm>
            <a:off x="709200" y="4572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0" i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1"/>
          </p:nvPr>
        </p:nvSpPr>
        <p:spPr>
          <a:xfrm>
            <a:off x="709200" y="5245199"/>
            <a:ext cx="1598065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6"/>
          </p:nvPr>
        </p:nvSpPr>
        <p:spPr>
          <a:xfrm>
            <a:off x="3005832" y="5245199"/>
            <a:ext cx="1598065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body" idx="7"/>
          </p:nvPr>
        </p:nvSpPr>
        <p:spPr>
          <a:xfrm>
            <a:off x="5366260" y="5245199"/>
            <a:ext cx="1598065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8"/>
          </p:nvPr>
        </p:nvSpPr>
        <p:spPr>
          <a:xfrm>
            <a:off x="7758586" y="5245199"/>
            <a:ext cx="1598065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0"/>
          <p:cNvSpPr>
            <a:spLocks noGrp="1"/>
          </p:cNvSpPr>
          <p:nvPr>
            <p:ph type="pic" idx="2"/>
          </p:nvPr>
        </p:nvSpPr>
        <p:spPr>
          <a:xfrm>
            <a:off x="4996800" y="1259224"/>
            <a:ext cx="4724143" cy="2679148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0"/>
          <p:cNvSpPr>
            <a:spLocks noGrp="1"/>
          </p:cNvSpPr>
          <p:nvPr>
            <p:ph type="pic" idx="3"/>
          </p:nvPr>
        </p:nvSpPr>
        <p:spPr>
          <a:xfrm>
            <a:off x="4997450" y="3942166"/>
            <a:ext cx="4722813" cy="2661216"/>
          </a:xfrm>
          <a:prstGeom prst="rect">
            <a:avLst/>
          </a:prstGeom>
          <a:noFill/>
          <a:ln>
            <a:noFill/>
          </a:ln>
        </p:spPr>
      </p:sp>
      <p:pic>
        <p:nvPicPr>
          <p:cNvPr id="72" name="Google Shape;7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5" y="0"/>
            <a:ext cx="121802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0"/>
          <p:cNvSpPr txBox="1">
            <a:spLocks noGrp="1"/>
          </p:cNvSpPr>
          <p:nvPr>
            <p:ph type="body" idx="1"/>
          </p:nvPr>
        </p:nvSpPr>
        <p:spPr>
          <a:xfrm>
            <a:off x="709200" y="1890000"/>
            <a:ext cx="3780000" cy="400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title"/>
          </p:nvPr>
        </p:nvSpPr>
        <p:spPr>
          <a:xfrm>
            <a:off x="709200" y="4572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0" i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709200" y="468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709200" y="1890000"/>
            <a:ext cx="10800000" cy="403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disega sisu" type="objTx">
  <p:cSld name="OBJECT_WITH_CAPTION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37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709200" y="468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3" descr="A green and white rectangle with a green bord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4" y="0"/>
            <a:ext cx="121802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709200" y="468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709200" y="1890000"/>
            <a:ext cx="8640000" cy="403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6" y="1"/>
            <a:ext cx="1218022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4"/>
          <p:cNvSpPr txBox="1">
            <a:spLocks noGrp="1"/>
          </p:cNvSpPr>
          <p:nvPr>
            <p:ph type="title"/>
          </p:nvPr>
        </p:nvSpPr>
        <p:spPr>
          <a:xfrm>
            <a:off x="709200" y="468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709200" y="1890000"/>
            <a:ext cx="3780000" cy="403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709200" y="468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1"/>
          </p:nvPr>
        </p:nvSpPr>
        <p:spPr>
          <a:xfrm>
            <a:off x="709199" y="1890001"/>
            <a:ext cx="5076000" cy="403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2"/>
          </p:nvPr>
        </p:nvSpPr>
        <p:spPr>
          <a:xfrm>
            <a:off x="6406803" y="1890001"/>
            <a:ext cx="5076000" cy="403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7" descr="A green and white rectangular object with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4" y="0"/>
            <a:ext cx="1218023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8" descr="A green and white rectangle with a green border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85" y="0"/>
            <a:ext cx="121802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8"/>
          <p:cNvSpPr txBox="1">
            <a:spLocks noGrp="1"/>
          </p:cNvSpPr>
          <p:nvPr>
            <p:ph type="title"/>
          </p:nvPr>
        </p:nvSpPr>
        <p:spPr>
          <a:xfrm>
            <a:off x="709200" y="468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body" idx="1"/>
          </p:nvPr>
        </p:nvSpPr>
        <p:spPr>
          <a:xfrm>
            <a:off x="709200" y="1890000"/>
            <a:ext cx="10800000" cy="403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ctrTitle"/>
          </p:nvPr>
        </p:nvSpPr>
        <p:spPr>
          <a:xfrm>
            <a:off x="5599688" y="2631882"/>
            <a:ext cx="5959912" cy="150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t-EE" sz="4000" b="1" dirty="0">
                <a:latin typeface="Calibri"/>
                <a:ea typeface="Calibri"/>
                <a:cs typeface="Calibri"/>
                <a:sym typeface="Calibri"/>
              </a:rPr>
              <a:t>Saku valla ettevõtjate ümarlaud</a:t>
            </a:r>
            <a:br>
              <a:rPr lang="et-EE" sz="4000" dirty="0"/>
            </a:br>
            <a:br>
              <a:rPr lang="et-EE" dirty="0"/>
            </a:br>
            <a:r>
              <a:rPr lang="et-EE" dirty="0">
                <a:latin typeface="Calibri"/>
                <a:ea typeface="Calibri"/>
                <a:cs typeface="Calibri"/>
                <a:sym typeface="Calibri"/>
              </a:rPr>
              <a:t>07.02.2024</a:t>
            </a:r>
            <a:br>
              <a:rPr lang="et-EE" dirty="0"/>
            </a:br>
            <a:br>
              <a:rPr lang="et-EE" dirty="0"/>
            </a:br>
            <a:endParaRPr dirty="0"/>
          </a:p>
        </p:txBody>
      </p:sp>
      <p:sp>
        <p:nvSpPr>
          <p:cNvPr id="80" name="Google Shape;80;p1"/>
          <p:cNvSpPr txBox="1">
            <a:spLocks noGrp="1"/>
          </p:cNvSpPr>
          <p:nvPr>
            <p:ph type="subTitle" idx="1"/>
          </p:nvPr>
        </p:nvSpPr>
        <p:spPr>
          <a:xfrm>
            <a:off x="5778000" y="5211404"/>
            <a:ext cx="5781600" cy="77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t-EE"/>
              <a:t>Marti Rehemaa, vallavanem</a:t>
            </a:r>
            <a:endParaRPr/>
          </a:p>
        </p:txBody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C63886CE-2955-9CA9-E6CF-C85D96BE7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543" y="1349161"/>
            <a:ext cx="2087685" cy="12171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>
            <a:spLocks noGrp="1"/>
          </p:cNvSpPr>
          <p:nvPr>
            <p:ph type="title"/>
          </p:nvPr>
        </p:nvSpPr>
        <p:spPr>
          <a:xfrm>
            <a:off x="693297" y="547513"/>
            <a:ext cx="8640000" cy="48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Keskkonnasõbralik ettevõtlus- ja elukeskkond</a:t>
            </a:r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body" idx="1"/>
          </p:nvPr>
        </p:nvSpPr>
        <p:spPr>
          <a:xfrm>
            <a:off x="3963621" y="1929205"/>
            <a:ext cx="7809923" cy="425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 Kliima- ja energiakava (kevad ‘24)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 Roheline kontor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 Jäätmesorterid ja süvamahutid hallatavates asutustes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 Poekotipuu ja ringmajanduse juhend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 Keskkonnasõbralikud üritused (juhend)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 Ringmajanduse rahastus- ja toimimismudel (lõpuseminar 12.02 kell 15)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pic>
        <p:nvPicPr>
          <p:cNvPr id="157" name="Google Shape;15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714" y="1296335"/>
            <a:ext cx="2786744" cy="1806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516" y="3102649"/>
            <a:ext cx="2708914" cy="174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288" y="4852156"/>
            <a:ext cx="2580112" cy="1760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709200" y="515708"/>
            <a:ext cx="8640000" cy="4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Keskkonnasõbralik ettevõtlus- ja elukeskkond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1"/>
          <p:cNvSpPr txBox="1"/>
          <p:nvPr/>
        </p:nvSpPr>
        <p:spPr>
          <a:xfrm>
            <a:off x="3897312" y="1777507"/>
            <a:ext cx="7491016" cy="443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⮚"/>
            </a:pPr>
            <a:r>
              <a:rPr lang="et-EE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Korterelamute toetus 65 000 €</a:t>
            </a:r>
            <a:r>
              <a:rPr lang="et-EE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⮚"/>
            </a:pPr>
            <a:r>
              <a:rPr lang="et-EE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Keskkonnakuu – üle 20 tasuta ürituse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⮚"/>
            </a:pPr>
            <a:r>
              <a:rPr lang="et-EE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Kolm taaskasutuspunkti koostöös Uuskasutuskeskusega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⮚"/>
            </a:pPr>
            <a:r>
              <a:rPr lang="et-EE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Kogukonna ringlusmaja (kevad ‘24 Tõdva külla)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Noto Sans Symbols"/>
              <a:buChar char="⮚"/>
            </a:pPr>
            <a:r>
              <a:rPr lang="et-EE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E-sigarettide kogumine (5 kogumiskasti)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79999"/>
              <a:buFont typeface="Noto Sans Symbols"/>
              <a:buNone/>
            </a:pPr>
            <a:endParaRPr sz="1800" b="0" i="0" u="none" strike="noStrike" cap="none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6" name="Google Shape;16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83" y="1171309"/>
            <a:ext cx="2994037" cy="190924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67" name="Google Shape;16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570" y="2990716"/>
            <a:ext cx="2668449" cy="3556566"/>
          </a:xfrm>
          <a:prstGeom prst="rect">
            <a:avLst/>
          </a:prstGeom>
          <a:solidFill>
            <a:srgbClr val="B9DD8B">
              <a:alpha val="40000"/>
            </a:srgbClr>
          </a:solidFill>
          <a:ln w="88900" cap="sq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>
            <a:spLocks noGrp="1"/>
          </p:cNvSpPr>
          <p:nvPr>
            <p:ph type="title"/>
          </p:nvPr>
        </p:nvSpPr>
        <p:spPr>
          <a:xfrm>
            <a:off x="637638" y="566874"/>
            <a:ext cx="8640000" cy="494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Väljakutsed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5266242" y="2006926"/>
            <a:ext cx="6089312" cy="334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1920"/>
              <a:buFont typeface="Noto Sans Symbols"/>
              <a:buChar char="Ø"/>
            </a:pPr>
            <a:r>
              <a:rPr lang="et-E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Jäätmed ja liigiti kogumine, jäätmereform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6383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1920"/>
              <a:buFont typeface="Noto Sans Symbols"/>
              <a:buChar char="Ø"/>
            </a:pPr>
            <a:r>
              <a:rPr lang="et-E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Tarbimise vähendamine ja ringmajandus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09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1920"/>
              <a:buFont typeface="Noto Sans Symbols"/>
              <a:buChar char="Ø"/>
            </a:pPr>
            <a:r>
              <a:rPr lang="et-E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Kliimamuutustega kohanemine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1280"/>
              <a:buFont typeface="Noto Sans Symbols"/>
              <a:buNone/>
            </a:pPr>
            <a:r>
              <a:rPr lang="et-E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Põhja-Euroopas väljenduvad kliimamuutused peamiselt järgmistes ilmingutes: temperatuuritõus on kõrgem kui maailmas keskmiselt; lume- ja jääkate väheneb; jõgede vooluhulk suureneb; liikide levilad muutuvad; talvetormid sagenevad; prognoositakse rohkem sademeid </a:t>
            </a:r>
            <a:r>
              <a:rPr lang="et-EE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t-E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sesoonsed sademed – talvel rohkem ja suvel vähem), kuumalained sagenevad.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1280"/>
              <a:buFont typeface="Noto Sans Symbols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89560" algn="l" rtl="0">
              <a:lnSpc>
                <a:spcPct val="182857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840"/>
              <a:buFont typeface="Noto Sans Symbols"/>
              <a:buNone/>
            </a:pPr>
            <a:endParaRPr sz="105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89560" algn="l" rtl="0">
              <a:lnSpc>
                <a:spcPct val="182857"/>
              </a:lnSpc>
              <a:spcBef>
                <a:spcPts val="0"/>
              </a:spcBef>
              <a:spcAft>
                <a:spcPts val="0"/>
              </a:spcAft>
              <a:buClr>
                <a:srgbClr val="8CC740"/>
              </a:buClr>
              <a:buSzPts val="840"/>
              <a:buFont typeface="Noto Sans Symbols"/>
              <a:buNone/>
            </a:pPr>
            <a:endParaRPr sz="105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6162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1280"/>
              <a:buFont typeface="Noto Sans Symbols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840"/>
              <a:buFont typeface="Noto Sans Symbols"/>
              <a:buNone/>
            </a:pPr>
            <a:endParaRPr sz="105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2" descr="Pilt, millel on kujutatud tekst, Graafika, graafiline disain, ring&#10;&#10;Kirjeldus on genereeritud automaatsel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1662" y="4610933"/>
            <a:ext cx="2873741" cy="193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2" descr="Pilt, millel on kujutatud roheline, õues, muru&#10;&#10;Kirjeldus on genereeritud automaatsel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69" y="1348992"/>
            <a:ext cx="4756213" cy="324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2" descr="Pilt, millel on kujutatud muru, sõiduk, ristmik, Maasõiduk&#10;&#10;Kirjeldus on genereeritud automaatsel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494" y="4608070"/>
            <a:ext cx="4753563" cy="1933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>
            <a:spLocks noGrp="1"/>
          </p:cNvSpPr>
          <p:nvPr>
            <p:ph type="title"/>
          </p:nvPr>
        </p:nvSpPr>
        <p:spPr>
          <a:xfrm>
            <a:off x="653541" y="539562"/>
            <a:ext cx="8754709" cy="47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Ettevõtted õigusliku vormi järgi Saku vallas 2019-2023</a:t>
            </a:r>
            <a:endParaRPr/>
          </a:p>
        </p:txBody>
      </p:sp>
      <p:pic>
        <p:nvPicPr>
          <p:cNvPr id="183" name="Google Shape;183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0917" y="1679586"/>
            <a:ext cx="11222569" cy="2892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>
            <a:spLocks noGrp="1"/>
          </p:cNvSpPr>
          <p:nvPr>
            <p:ph type="title"/>
          </p:nvPr>
        </p:nvSpPr>
        <p:spPr>
          <a:xfrm>
            <a:off x="693298" y="563416"/>
            <a:ext cx="8640000" cy="52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Ettevõtted tegevusala järgi Saku vallas</a:t>
            </a:r>
            <a:endParaRPr/>
          </a:p>
        </p:txBody>
      </p:sp>
      <p:pic>
        <p:nvPicPr>
          <p:cNvPr id="189" name="Google Shape;18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10343" y="1294233"/>
            <a:ext cx="8556172" cy="5223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>
            <a:spLocks noGrp="1"/>
          </p:cNvSpPr>
          <p:nvPr>
            <p:ph type="title"/>
          </p:nvPr>
        </p:nvSpPr>
        <p:spPr>
          <a:xfrm>
            <a:off x="661492" y="547513"/>
            <a:ext cx="8640000" cy="5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Ettevõtted töötajate arvu järgi Saku vallas 2023</a:t>
            </a:r>
            <a:endParaRPr/>
          </a:p>
        </p:txBody>
      </p:sp>
      <p:pic>
        <p:nvPicPr>
          <p:cNvPr id="195" name="Google Shape;195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85257" y="1316362"/>
            <a:ext cx="8480374" cy="517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709200" y="523659"/>
            <a:ext cx="8640000" cy="502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Koostöö ettevõtjatega</a:t>
            </a:r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body" idx="1"/>
          </p:nvPr>
        </p:nvSpPr>
        <p:spPr>
          <a:xfrm>
            <a:off x="709200" y="1514480"/>
            <a:ext cx="6044297" cy="487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Soovime edendada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* kohalikku elu- ja ettevõtluskeskkonda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*parandada infovahetust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*tugevdada koostööd piirkonna ettevõtjate vahel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Milline võiks aastaks 2035 välja näha ettevõtluskeskkond Saku vallas?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t-EE" sz="2800">
                <a:latin typeface="Calibri"/>
                <a:ea typeface="Calibri"/>
                <a:cs typeface="Calibri"/>
                <a:sym typeface="Calibri"/>
              </a:rPr>
              <a:t>Millised on ootused kohalikule omavalitsusele?</a:t>
            </a:r>
            <a:endParaRPr/>
          </a:p>
        </p:txBody>
      </p:sp>
      <p:pic>
        <p:nvPicPr>
          <p:cNvPr id="202" name="Google Shape;20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9886" y="1286374"/>
            <a:ext cx="4705676" cy="5288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>
            <a:spLocks noGrp="1"/>
          </p:cNvSpPr>
          <p:nvPr>
            <p:ph type="title"/>
          </p:nvPr>
        </p:nvSpPr>
        <p:spPr>
          <a:xfrm>
            <a:off x="465269" y="468000"/>
            <a:ext cx="8883931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Elanike arv Saku vallas</a:t>
            </a:r>
            <a:endParaRPr/>
          </a:p>
        </p:txBody>
      </p:sp>
      <p:pic>
        <p:nvPicPr>
          <p:cNvPr id="86" name="Google Shape;8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8750" y="1738022"/>
            <a:ext cx="5633219" cy="48731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"/>
          <p:cNvSpPr txBox="1"/>
          <p:nvPr/>
        </p:nvSpPr>
        <p:spPr>
          <a:xfrm>
            <a:off x="8149197" y="1995147"/>
            <a:ext cx="1812324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600" b="0" i="0" u="none" strike="noStrike" cap="none">
                <a:solidFill>
                  <a:srgbClr val="3F7818"/>
                </a:solidFill>
                <a:latin typeface="Trebuchet MS"/>
                <a:ea typeface="Trebuchet MS"/>
                <a:cs typeface="Trebuchet MS"/>
                <a:sym typeface="Trebuchet MS"/>
              </a:rPr>
              <a:t>11 918 </a:t>
            </a:r>
            <a:r>
              <a:rPr lang="et-EE" sz="1600" b="0" i="0" u="none" strike="noStrike" cap="none">
                <a:solidFill>
                  <a:srgbClr val="3F7818"/>
                </a:solidFill>
                <a:latin typeface="Trebuchet MS"/>
                <a:ea typeface="Trebuchet MS"/>
                <a:cs typeface="Trebuchet MS"/>
                <a:sym typeface="Trebuchet MS"/>
              </a:rPr>
              <a:t>2024</a:t>
            </a:r>
            <a:endParaRPr/>
          </a:p>
        </p:txBody>
      </p:sp>
      <p:sp>
        <p:nvSpPr>
          <p:cNvPr id="88" name="Google Shape;88;p2"/>
          <p:cNvSpPr txBox="1"/>
          <p:nvPr/>
        </p:nvSpPr>
        <p:spPr>
          <a:xfrm>
            <a:off x="8149197" y="4303130"/>
            <a:ext cx="1812324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3600" b="0" i="0" u="none" strike="noStrike" cap="none">
                <a:solidFill>
                  <a:srgbClr val="3F7818"/>
                </a:solidFill>
                <a:latin typeface="Trebuchet MS"/>
                <a:ea typeface="Trebuchet MS"/>
                <a:cs typeface="Trebuchet MS"/>
                <a:sym typeface="Trebuchet MS"/>
              </a:rPr>
              <a:t>10 206 </a:t>
            </a:r>
            <a:r>
              <a:rPr lang="et-EE" sz="1600" b="0" i="0" u="none" strike="noStrike" cap="none">
                <a:solidFill>
                  <a:srgbClr val="3F7818"/>
                </a:solidFill>
                <a:latin typeface="Trebuchet MS"/>
                <a:ea typeface="Trebuchet MS"/>
                <a:cs typeface="Trebuchet MS"/>
                <a:sym typeface="Trebuchet MS"/>
              </a:rPr>
              <a:t>(2019)</a:t>
            </a:r>
            <a:endParaRPr/>
          </a:p>
        </p:txBody>
      </p:sp>
      <p:pic>
        <p:nvPicPr>
          <p:cNvPr id="89" name="Google Shape;89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5269" y="1666959"/>
            <a:ext cx="5487982" cy="41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/>
          <p:nvPr/>
        </p:nvSpPr>
        <p:spPr>
          <a:xfrm>
            <a:off x="525982" y="523318"/>
            <a:ext cx="6732868" cy="46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Tulumaksu laekumine 2023 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6" name="Google Shape;96;p3"/>
          <p:cNvGraphicFramePr/>
          <p:nvPr/>
        </p:nvGraphicFramePr>
        <p:xfrm>
          <a:off x="426720" y="479637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{5ED6A8FE-FC0C-4D97-B863-304CE302A091}</a:tableStyleId>
              </a:tblPr>
              <a:tblGrid>
                <a:gridCol w="81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4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4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41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285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104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31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24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65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Muutus 2022 aastaga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Jaanuar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Veebruar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Märts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Aprill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Mai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Juuni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Juuli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August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September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Oktoober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November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Detsember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u="none" strike="noStrike" cap="none">
                          <a:solidFill>
                            <a:schemeClr val="dk1"/>
                          </a:solidFill>
                        </a:rPr>
                        <a:t>KOKKU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b="1" u="none" strike="noStrike" cap="none"/>
                        <a:t>Saku vald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13,39%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17,97%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14,56%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14,83%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19,81%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17,59%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14,37%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14,95%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13,49%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13,19%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15,54%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9,04%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286B2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14,80%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100" b="1"/>
                        <a:t>Eesti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11,51%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13,02%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11,25%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11,31%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10,39%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12,50%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10,57%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11,05%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9,62%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8,08%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11,32%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6,48%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600" b="1" i="0" u="none" strike="noStrik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10,52%</a:t>
                      </a:r>
                      <a:endParaRPr/>
                    </a:p>
                  </a:txBody>
                  <a:tcPr marL="7625" marR="7625" marT="76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7" name="Google Shape;97;p3"/>
          <p:cNvGraphicFramePr/>
          <p:nvPr/>
        </p:nvGraphicFramePr>
        <p:xfrm>
          <a:off x="426720" y="1388533"/>
          <a:ext cx="11399523" cy="3285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Google Shape;103;p4"/>
          <p:cNvGraphicFramePr/>
          <p:nvPr/>
        </p:nvGraphicFramePr>
        <p:xfrm>
          <a:off x="413844" y="1437288"/>
          <a:ext cx="8466308" cy="5132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4" name="Google Shape;104;p4"/>
          <p:cNvGraphicFramePr/>
          <p:nvPr/>
        </p:nvGraphicFramePr>
        <p:xfrm>
          <a:off x="9177866" y="129292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{5ED6A8FE-FC0C-4D97-B863-304CE302A091}</a:tableStyleId>
              </a:tblPr>
              <a:tblGrid>
                <a:gridCol w="60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800">
                          <a:solidFill>
                            <a:srgbClr val="FF0000"/>
                          </a:solidFill>
                        </a:rPr>
                        <a:t>Eesti TOP 10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>
                          <a:solidFill>
                            <a:srgbClr val="FF0000"/>
                          </a:solidFill>
                        </a:rPr>
                        <a:t>TM MM kohta 2023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Viimsi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3 707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Rae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3 686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Harku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3 466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Kiili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3 431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Saku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3 306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Saue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3 241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Kambja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2 963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Tallinn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2 960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Jõelähtme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2 950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Raasiku vald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2 856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>
                        <a:solidFill>
                          <a:srgbClr val="000000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Tartu linn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2 761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EESTI KESKMINE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2 680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Pärnu linn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2 304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7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79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Narva linn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14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1 875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5" name="Google Shape;105;p4"/>
          <p:cNvSpPr txBox="1"/>
          <p:nvPr/>
        </p:nvSpPr>
        <p:spPr>
          <a:xfrm>
            <a:off x="427391" y="523318"/>
            <a:ext cx="6831459" cy="46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Tulumaksu laekumine 2023 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/>
          <p:nvPr/>
        </p:nvSpPr>
        <p:spPr>
          <a:xfrm>
            <a:off x="427391" y="523318"/>
            <a:ext cx="6831459" cy="46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Saku valla eelarve 2024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5"/>
          <p:cNvSpPr txBox="1"/>
          <p:nvPr/>
        </p:nvSpPr>
        <p:spPr>
          <a:xfrm>
            <a:off x="358987" y="1354667"/>
            <a:ext cx="32782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Põhitegevuse tulud</a:t>
            </a:r>
            <a:endParaRPr/>
          </a:p>
        </p:txBody>
      </p:sp>
      <p:graphicFrame>
        <p:nvGraphicFramePr>
          <p:cNvPr id="113" name="Google Shape;113;p5"/>
          <p:cNvGraphicFramePr/>
          <p:nvPr/>
        </p:nvGraphicFramePr>
        <p:xfrm>
          <a:off x="460589" y="187788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{5ED6A8FE-FC0C-4D97-B863-304CE302A091}</a:tableStyleId>
              </a:tblPr>
              <a:tblGrid>
                <a:gridCol w="449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Maksutulud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21 015 000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- Füüsilise isiku tulumaks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20 550 000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- maamaks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450 000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- reklaamimaks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15 000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Kaupade ja teenuste müük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1 894 600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Saadud toetused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6 499 876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0">
                          <a:solidFill>
                            <a:schemeClr val="dk1"/>
                          </a:solidFill>
                        </a:rPr>
                        <a:t>Toetusfond (sh haridustoetus)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6 457 991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0">
                          <a:solidFill>
                            <a:schemeClr val="dk1"/>
                          </a:solidFill>
                        </a:rPr>
                        <a:t>Tasandusfond (2024 aastal ainult)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41 885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Muud tulud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1 423 000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KOKKU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30 832 476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4" name="Google Shape;114;p5"/>
          <p:cNvGraphicFramePr/>
          <p:nvPr/>
        </p:nvGraphicFramePr>
        <p:xfrm>
          <a:off x="6868160" y="135466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{5ED6A8FE-FC0C-4D97-B863-304CE302A091}</a:tableStyleId>
              </a:tblPr>
              <a:tblGrid>
                <a:gridCol w="222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1375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Tulumaksu laekumine KOV-ile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Tulumaksu määr maksustatavast tulust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2023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rgbClr val="FF0000"/>
                          </a:solidFill>
                        </a:rPr>
                        <a:t>11,96%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 b="1">
                          <a:solidFill>
                            <a:schemeClr val="dk1"/>
                          </a:solidFill>
                        </a:rPr>
                        <a:t>2024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rgbClr val="FF0000"/>
                          </a:solidFill>
                        </a:rPr>
                        <a:t>11,89%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Pensionitulult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0,0%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rgbClr val="FF0000"/>
                          </a:solidFill>
                        </a:rPr>
                        <a:t>2,5%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Ettevõtte tulumaks, sh erisoodustus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0,0%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0,0%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Dividendidelt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0,0%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0,0%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Maksumaksjad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5774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2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Keskmine palk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t-EE" sz="2400">
                          <a:solidFill>
                            <a:schemeClr val="dk1"/>
                          </a:solidFill>
                        </a:rPr>
                        <a:t>2276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/>
        </p:nvSpPr>
        <p:spPr>
          <a:xfrm>
            <a:off x="427391" y="523318"/>
            <a:ext cx="6831459" cy="46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Saku valla eelarve 2024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 txBox="1"/>
          <p:nvPr/>
        </p:nvSpPr>
        <p:spPr>
          <a:xfrm>
            <a:off x="358987" y="1354667"/>
            <a:ext cx="32782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Põhitegevuse kulud</a:t>
            </a:r>
            <a:endParaRPr/>
          </a:p>
        </p:txBody>
      </p:sp>
      <p:graphicFrame>
        <p:nvGraphicFramePr>
          <p:cNvPr id="122" name="Google Shape;122;p6" title="Põhitegevuse kulud valdkonniti"/>
          <p:cNvGraphicFramePr/>
          <p:nvPr/>
        </p:nvGraphicFramePr>
        <p:xfrm>
          <a:off x="1466214" y="1814195"/>
          <a:ext cx="8934451" cy="5871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589930" y="579318"/>
            <a:ext cx="8640000" cy="52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Lähiaja investeering</a:t>
            </a:r>
            <a:endParaRPr/>
          </a:p>
        </p:txBody>
      </p:sp>
      <p:pic>
        <p:nvPicPr>
          <p:cNvPr id="128" name="Google Shape;128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8724" y="1258294"/>
            <a:ext cx="3198473" cy="53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3766457" y="1458408"/>
            <a:ext cx="8126819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Saku Gümnaasiumi uus õppehoone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Hoone suletud netopind: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Koolihoone 10 412,3 m2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Staadionihoone 376,5 m2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Kooli- ja staadionihoone ligi 27 miljonit eurot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Staadion ja jääväljak 1,4 miljonit eurot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Teed ja taristu 700 000 eurot</a:t>
            </a:r>
            <a:endParaRPr/>
          </a:p>
        </p:txBody>
      </p:sp>
      <p:pic>
        <p:nvPicPr>
          <p:cNvPr id="130" name="Google Shape;13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7197" y="4764306"/>
            <a:ext cx="3198473" cy="182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5670" y="4764306"/>
            <a:ext cx="3198473" cy="182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94143" y="4764306"/>
            <a:ext cx="2109502" cy="1825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876693" y="566056"/>
            <a:ext cx="5219307" cy="47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Avaliku ruumi arendamine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body" idx="1"/>
          </p:nvPr>
        </p:nvSpPr>
        <p:spPr>
          <a:xfrm>
            <a:off x="470370" y="1416105"/>
            <a:ext cx="6407859" cy="504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400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6000">
                <a:latin typeface="Calibri"/>
                <a:ea typeface="Calibri"/>
                <a:cs typeface="Calibri"/>
                <a:sym typeface="Calibri"/>
              </a:rPr>
              <a:t>Saku mõisapargi teede ehitus- ja rekonstrueerimine (valgustus, teed, pingid)        568 794 €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6000">
                <a:latin typeface="Calibri"/>
                <a:ea typeface="Calibri"/>
                <a:cs typeface="Calibri"/>
                <a:sym typeface="Calibri"/>
              </a:rPr>
              <a:t>Kiisa mänguväljaku rajamine 305 000 €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6000">
                <a:latin typeface="Calibri"/>
                <a:ea typeface="Calibri"/>
                <a:cs typeface="Calibri"/>
                <a:sym typeface="Calibri"/>
              </a:rPr>
              <a:t>Kiisa spordiväljaku projekteerimine 12 000 €  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6000">
                <a:latin typeface="Calibri"/>
                <a:ea typeface="Calibri"/>
                <a:cs typeface="Calibri"/>
                <a:sym typeface="Calibri"/>
              </a:rPr>
              <a:t>Saku Spordipargi rajamine (2024-2027)                 1 500 000 €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6000">
                <a:latin typeface="Calibri"/>
                <a:ea typeface="Calibri"/>
                <a:cs typeface="Calibri"/>
                <a:sym typeface="Calibri"/>
              </a:rPr>
              <a:t>Saku valla mänguväljakute ehitus- ja renoveerimistööd (2025-2028) 400 000 €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6000">
                <a:latin typeface="Calibri"/>
                <a:ea typeface="Calibri"/>
                <a:cs typeface="Calibri"/>
                <a:sym typeface="Calibri"/>
              </a:rPr>
              <a:t>Saku jõepromenaadi projekt (2026-2028)             1 000 000 €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Noto Sans Symbols"/>
              <a:buChar char="⮚"/>
            </a:pPr>
            <a:r>
              <a:rPr lang="et-EE" sz="6000">
                <a:latin typeface="Calibri"/>
                <a:ea typeface="Calibri"/>
                <a:cs typeface="Calibri"/>
                <a:sym typeface="Calibri"/>
              </a:rPr>
              <a:t>Saku keskpromenaadi projekt (2024)                   255 200 € (projekteerimine) </a:t>
            </a:r>
            <a:endParaRPr/>
          </a:p>
        </p:txBody>
      </p:sp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/>
          </a:blip>
          <a:srcRect l="30818" r="24411" b="1"/>
          <a:stretch/>
        </p:blipFill>
        <p:spPr>
          <a:xfrm>
            <a:off x="7014764" y="992958"/>
            <a:ext cx="4300543" cy="5043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8"/>
          <p:cNvGrpSpPr/>
          <p:nvPr/>
        </p:nvGrpSpPr>
        <p:grpSpPr>
          <a:xfrm>
            <a:off x="7015162" y="5858828"/>
            <a:ext cx="4300544" cy="123362"/>
            <a:chOff x="7015162" y="5858828"/>
            <a:chExt cx="4300544" cy="123362"/>
          </a:xfrm>
        </p:grpSpPr>
        <p:sp>
          <p:nvSpPr>
            <p:cNvPr id="142" name="Google Shape;142;p8"/>
            <p:cNvSpPr/>
            <p:nvPr/>
          </p:nvSpPr>
          <p:spPr>
            <a:xfrm rot="-54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 rot="-54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0">
                  <a:srgbClr val="79001B">
                    <a:alpha val="0"/>
                  </a:srgbClr>
                </a:gs>
                <a:gs pos="19000">
                  <a:srgbClr val="79001B">
                    <a:alpha val="0"/>
                  </a:srgbClr>
                </a:gs>
                <a:gs pos="100000">
                  <a:srgbClr val="FF1549"/>
                </a:gs>
              </a:gsLst>
              <a:lin ang="6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/>
          </p:nvPr>
        </p:nvSpPr>
        <p:spPr>
          <a:xfrm>
            <a:off x="693298" y="555908"/>
            <a:ext cx="8640000" cy="45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t-EE" sz="3200" b="1">
                <a:latin typeface="Calibri"/>
                <a:ea typeface="Calibri"/>
                <a:cs typeface="Calibri"/>
                <a:sym typeface="Calibri"/>
              </a:rPr>
              <a:t>Väljakutsed</a:t>
            </a:r>
            <a:endParaRPr/>
          </a:p>
        </p:txBody>
      </p:sp>
      <p:pic>
        <p:nvPicPr>
          <p:cNvPr id="149" name="Google Shape;149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04973" y="1294365"/>
            <a:ext cx="5403616" cy="528136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418250" y="2311529"/>
            <a:ext cx="6435774" cy="319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42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ts val="2240"/>
              <a:buFont typeface="Noto Sans Symbols"/>
              <a:buChar char="⮚"/>
            </a:pPr>
            <a:r>
              <a:rPr lang="et-EE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Rail Baltic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422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240"/>
              <a:buFont typeface="Noto Sans Symbols"/>
              <a:buChar char="⮚"/>
            </a:pPr>
            <a:r>
              <a:rPr lang="et-EE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Ringraudtee</a:t>
            </a:r>
            <a:endParaRPr/>
          </a:p>
          <a:p>
            <a:pPr marL="0" marR="0" lvl="0" indent="-1422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240"/>
              <a:buFont typeface="Noto Sans Symbols"/>
              <a:buChar char="⮚"/>
            </a:pPr>
            <a:r>
              <a:rPr lang="et-EE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Kaevandustegevus (keskmiselt ca 1,8 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t-EE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miljonit m³ aastas)</a:t>
            </a:r>
            <a:endParaRPr/>
          </a:p>
          <a:p>
            <a:pPr marL="0" marR="0" lvl="0" indent="-1422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240"/>
              <a:buFont typeface="Noto Sans Symbols"/>
              <a:buChar char="⮚"/>
            </a:pPr>
            <a:r>
              <a:rPr lang="et-EE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Uuest üldplaneeringust tulenev  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ts val="2240"/>
              <a:buFont typeface="Calibri"/>
              <a:buNone/>
            </a:pPr>
            <a:r>
              <a:rPr lang="et-EE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  arendustegevus 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ku_vald_1">
      <a:dk1>
        <a:srgbClr val="000000"/>
      </a:dk1>
      <a:lt1>
        <a:srgbClr val="FFFFFF"/>
      </a:lt1>
      <a:dk2>
        <a:srgbClr val="368F32"/>
      </a:dk2>
      <a:lt2>
        <a:srgbClr val="BBE58B"/>
      </a:lt2>
      <a:accent1>
        <a:srgbClr val="8CC740"/>
      </a:accent1>
      <a:accent2>
        <a:srgbClr val="DE006F"/>
      </a:accent2>
      <a:accent3>
        <a:srgbClr val="FF826B"/>
      </a:accent3>
      <a:accent4>
        <a:srgbClr val="FFCE9D"/>
      </a:accent4>
      <a:accent5>
        <a:srgbClr val="79001B"/>
      </a:accent5>
      <a:accent6>
        <a:srgbClr val="37491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ttevõtjate esitlus (2)" id="{107CE700-FC7D-4319-8123-9217B579AF63}" vid="{B6D3925B-8B4A-42A0-BBA5-DB1455C08F09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Microsoft Office PowerPoint</Application>
  <PresentationFormat>Laiekraan</PresentationFormat>
  <Paragraphs>223</Paragraphs>
  <Slides>17</Slides>
  <Notes>17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17</vt:i4>
      </vt:variant>
    </vt:vector>
  </HeadingPairs>
  <TitlesOfParts>
    <vt:vector size="23" baseType="lpstr">
      <vt:lpstr>Calibri</vt:lpstr>
      <vt:lpstr>Arial</vt:lpstr>
      <vt:lpstr>Arial Narrow</vt:lpstr>
      <vt:lpstr>Trebuchet MS</vt:lpstr>
      <vt:lpstr>Noto Sans Symbols</vt:lpstr>
      <vt:lpstr>Office Theme</vt:lpstr>
      <vt:lpstr>Saku valla ettevõtjate ümarlaud  07.02.2024  </vt:lpstr>
      <vt:lpstr>Elanike arv Saku vallas</vt:lpstr>
      <vt:lpstr>PowerPointi esitlus</vt:lpstr>
      <vt:lpstr>PowerPointi esitlus</vt:lpstr>
      <vt:lpstr>PowerPointi esitlus</vt:lpstr>
      <vt:lpstr>PowerPointi esitlus</vt:lpstr>
      <vt:lpstr>Lähiaja investeering</vt:lpstr>
      <vt:lpstr>Avaliku ruumi arendamine</vt:lpstr>
      <vt:lpstr>Väljakutsed</vt:lpstr>
      <vt:lpstr>Keskkonnasõbralik ettevõtlus- ja elukeskkond</vt:lpstr>
      <vt:lpstr>Keskkonnasõbralik ettevõtlus- ja elukeskkond</vt:lpstr>
      <vt:lpstr>Väljakutsed</vt:lpstr>
      <vt:lpstr>Ettevõtted õigusliku vormi järgi Saku vallas 2019-2023</vt:lpstr>
      <vt:lpstr>Ettevõtted tegevusala järgi Saku vallas</vt:lpstr>
      <vt:lpstr>Ettevõtted töötajate arvu järgi Saku vallas 2023</vt:lpstr>
      <vt:lpstr>Koostöö ettevõtjatega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Maret Põldre</dc:creator>
  <cp:lastModifiedBy>Hele-Mall Kink</cp:lastModifiedBy>
  <cp:revision>1</cp:revision>
  <dcterms:created xsi:type="dcterms:W3CDTF">2023-11-23T12:24:33Z</dcterms:created>
  <dcterms:modified xsi:type="dcterms:W3CDTF">2024-11-20T14:28:48Z</dcterms:modified>
</cp:coreProperties>
</file>