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6"/>
  </p:notesMasterIdLst>
  <p:sldIdLst>
    <p:sldId id="256" r:id="rId5"/>
    <p:sldId id="260" r:id="rId6"/>
    <p:sldId id="257" r:id="rId7"/>
    <p:sldId id="258" r:id="rId8"/>
    <p:sldId id="264" r:id="rId9"/>
    <p:sldId id="259" r:id="rId10"/>
    <p:sldId id="262" r:id="rId11"/>
    <p:sldId id="265" r:id="rId12"/>
    <p:sldId id="263" r:id="rId13"/>
    <p:sldId id="261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8" r:id="rId24"/>
    <p:sldId id="277" r:id="rId2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936" y="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CA73-6989-4A57-80A9-0C17E7ECC693}" type="datetimeFigureOut">
              <a:rPr lang="et-EE" smtClean="0"/>
              <a:t>19.11.2024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169E-60D8-4615-9445-D97BFBFFADE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556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6169E-60D8-4615-9445-D97BFBFFADEE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0850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231F20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4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231F20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231F20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231F20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9873" y="691860"/>
            <a:ext cx="5438140" cy="161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231F20"/>
                </a:solidFill>
                <a:latin typeface="Avenir Black"/>
                <a:cs typeface="Avenir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9863" y="2890859"/>
            <a:ext cx="10817265" cy="37966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19797" y="10250020"/>
            <a:ext cx="6075766" cy="254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t>©</a:t>
            </a:r>
            <a:r>
              <a:rPr spc="15"/>
              <a:t> </a:t>
            </a:r>
            <a:r>
              <a:t>All</a:t>
            </a:r>
            <a:r>
              <a:rPr spc="20"/>
              <a:t> </a:t>
            </a:r>
            <a:r>
              <a:t>rights</a:t>
            </a:r>
            <a:r>
              <a:rPr spc="15"/>
              <a:t> </a:t>
            </a:r>
            <a:r>
              <a:t>of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producer</a:t>
            </a:r>
            <a:r>
              <a:rPr spc="20"/>
              <a:t> </a:t>
            </a:r>
            <a:r>
              <a:t>and</a:t>
            </a:r>
            <a:r>
              <a:rPr spc="20"/>
              <a:t> </a:t>
            </a:r>
            <a:r>
              <a:t>the</a:t>
            </a:r>
            <a:r>
              <a:rPr spc="15"/>
              <a:t> </a:t>
            </a:r>
            <a:r>
              <a:t>owner</a:t>
            </a:r>
            <a:r>
              <a:rPr spc="20"/>
              <a:t> </a:t>
            </a:r>
            <a:r>
              <a:t>of</a:t>
            </a:r>
            <a:r>
              <a:rPr spc="15"/>
              <a:t> </a:t>
            </a:r>
            <a:r>
              <a:t>the</a:t>
            </a:r>
            <a:r>
              <a:rPr spc="20"/>
              <a:t> </a:t>
            </a:r>
            <a:r>
              <a:t>products</a:t>
            </a:r>
            <a:r>
              <a:rPr spc="15"/>
              <a:t> </a:t>
            </a:r>
            <a:r>
              <a:t>and</a:t>
            </a:r>
            <a:r>
              <a:rPr spc="20"/>
              <a:t> </a:t>
            </a:r>
            <a:r>
              <a:t>designs</a:t>
            </a:r>
            <a:r>
              <a:rPr spc="20"/>
              <a:t> </a:t>
            </a:r>
            <a:r>
              <a:rPr spc="-1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qbeJpJNwkU" TargetMode="External"/><Relationship Id="rId2" Type="http://schemas.openxmlformats.org/officeDocument/2006/relationships/hyperlink" Target="https://youtu.be/O0Db0AfvGu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uhuviia.ee/" TargetMode="External"/><Relationship Id="rId5" Type="http://schemas.openxmlformats.org/officeDocument/2006/relationships/hyperlink" Target="https://www.youtube.com/@tootjavastutusorganisatsioon" TargetMode="External"/><Relationship Id="rId4" Type="http://schemas.openxmlformats.org/officeDocument/2006/relationships/hyperlink" Target="https://youtu.be/1UmprH4a3U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gaili.eding@tvo.e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4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7324" y="3050270"/>
            <a:ext cx="14851171" cy="1488869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 marR="5080">
              <a:lnSpc>
                <a:spcPts val="9230"/>
              </a:lnSpc>
              <a:spcBef>
                <a:spcPts val="1950"/>
              </a:spcBef>
            </a:pPr>
            <a:r>
              <a:rPr lang="en-US" sz="9200" dirty="0" err="1"/>
              <a:t>Sorteerimine</a:t>
            </a:r>
            <a:r>
              <a:rPr lang="en-US" sz="9200" dirty="0"/>
              <a:t> on #LIHTNE</a:t>
            </a:r>
            <a:endParaRPr sz="92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46C4E8A-A3AA-82D2-AC25-A2730A7303AC}"/>
              </a:ext>
            </a:extLst>
          </p:cNvPr>
          <p:cNvSpPr txBox="1"/>
          <p:nvPr/>
        </p:nvSpPr>
        <p:spPr>
          <a:xfrm>
            <a:off x="919872" y="9312275"/>
            <a:ext cx="8293978" cy="13242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36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Gaili</a:t>
            </a:r>
            <a:r>
              <a:rPr lang="en-US" sz="36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Eding</a:t>
            </a:r>
            <a:endParaRPr lang="en-US" sz="360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36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TVO </a:t>
            </a:r>
            <a:r>
              <a:rPr lang="en-US" sz="36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turundus</a:t>
            </a:r>
            <a:r>
              <a:rPr lang="en-US" sz="36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- ja </a:t>
            </a:r>
            <a:r>
              <a:rPr lang="en-US" sz="36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kommunikatsioonijuht</a:t>
            </a:r>
            <a:endParaRPr sz="3600">
              <a:latin typeface="Avenir Light" panose="020B0402020203020204" pitchFamily="34" charset="0"/>
              <a:cs typeface="Avenir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3255" y="0"/>
            <a:ext cx="10060844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1931" y="691830"/>
            <a:ext cx="4044950" cy="887231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endParaRPr spc="-45" dirty="0"/>
          </a:p>
        </p:txBody>
      </p:sp>
      <p:sp>
        <p:nvSpPr>
          <p:cNvPr id="5" name="object 5"/>
          <p:cNvSpPr txBox="1"/>
          <p:nvPr/>
        </p:nvSpPr>
        <p:spPr>
          <a:xfrm>
            <a:off x="10971913" y="3556554"/>
            <a:ext cx="7940201" cy="60279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Kui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kogu</a:t>
            </a:r>
            <a:r>
              <a:rPr lang="et-EE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d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pakendid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segaolmejäätmetest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eraldi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,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saab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need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ära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anda</a:t>
            </a:r>
            <a:r>
              <a:rPr lang="en-US" sz="3600" b="1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: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3600" b="1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355600" marR="5080" indent="-342900">
              <a:lnSpc>
                <a:spcPct val="119500"/>
              </a:lnSpc>
              <a:spcBef>
                <a:spcPts val="95"/>
              </a:spcBef>
              <a:buFontTx/>
              <a:buChar char="-"/>
            </a:pP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avalikus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pakendipunktis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tasuta</a:t>
            </a:r>
            <a:endParaRPr lang="en-US" sz="36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355600" marR="5080" indent="-342900">
              <a:lnSpc>
                <a:spcPct val="119500"/>
              </a:lnSpc>
              <a:spcBef>
                <a:spcPts val="95"/>
              </a:spcBef>
              <a:buFontTx/>
              <a:buChar char="-"/>
            </a:pPr>
            <a:endParaRPr lang="en-US" sz="36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355600" marR="5080" indent="-342900">
              <a:lnSpc>
                <a:spcPct val="119500"/>
              </a:lnSpc>
              <a:spcBef>
                <a:spcPts val="95"/>
              </a:spcBef>
              <a:buFontTx/>
              <a:buChar char="-"/>
            </a:pPr>
            <a:r>
              <a:rPr lang="et-EE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akendikot</a:t>
            </a:r>
            <a:r>
              <a:rPr lang="et-EE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i teenus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või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t-EE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konteiner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eramajadele</a:t>
            </a:r>
            <a:endParaRPr lang="en-US" sz="36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355600" marR="5080" indent="-342900">
              <a:lnSpc>
                <a:spcPct val="119500"/>
              </a:lnSpc>
              <a:spcBef>
                <a:spcPts val="95"/>
              </a:spcBef>
              <a:buFontTx/>
              <a:buChar char="-"/>
            </a:pPr>
            <a:endParaRPr lang="en-US" sz="36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355600" marR="5080" indent="-342900">
              <a:lnSpc>
                <a:spcPct val="119500"/>
              </a:lnSpc>
              <a:spcBef>
                <a:spcPts val="95"/>
              </a:spcBef>
              <a:buFontTx/>
              <a:buChar char="-"/>
            </a:pP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pakendikonteineri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teenus</a:t>
            </a:r>
            <a:r>
              <a:rPr lang="en-US" sz="36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KÜ-dele</a:t>
            </a:r>
          </a:p>
        </p:txBody>
      </p:sp>
      <p:pic>
        <p:nvPicPr>
          <p:cNvPr id="7" name="Sisu kohatäide 6" descr="Pilt, millel on kujutatud väljas, rohi, roheline, mahuti&#10;&#10;Kirjeldus on genereeritud automaatselt">
            <a:extLst>
              <a:ext uri="{FF2B5EF4-FFF2-40B4-BE49-F238E27FC236}">
                <a16:creationId xmlns:a16="http://schemas.microsoft.com/office/drawing/2014/main" id="{CBB33933-37D0-1F7E-C7BB-CEC9EDDF3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4" r="13228"/>
          <a:stretch/>
        </p:blipFill>
        <p:spPr>
          <a:xfrm>
            <a:off x="-16563" y="-481337"/>
            <a:ext cx="6542138" cy="6251273"/>
          </a:xfrm>
          <a:prstGeom prst="rect">
            <a:avLst/>
          </a:prstGeom>
        </p:spPr>
      </p:pic>
      <p:pic>
        <p:nvPicPr>
          <p:cNvPr id="8" name="Pilt 5">
            <a:extLst>
              <a:ext uri="{FF2B5EF4-FFF2-40B4-BE49-F238E27FC236}">
                <a16:creationId xmlns:a16="http://schemas.microsoft.com/office/drawing/2014/main" id="{F5BB2032-EAD8-7667-112D-11EA28FB1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50" y="-114829"/>
            <a:ext cx="3642246" cy="5464704"/>
          </a:xfrm>
          <a:prstGeom prst="rect">
            <a:avLst/>
          </a:prstGeom>
        </p:spPr>
      </p:pic>
      <p:pic>
        <p:nvPicPr>
          <p:cNvPr id="9" name="Pilt 6">
            <a:extLst>
              <a:ext uri="{FF2B5EF4-FFF2-40B4-BE49-F238E27FC236}">
                <a16:creationId xmlns:a16="http://schemas.microsoft.com/office/drawing/2014/main" id="{7A68B6B5-8BDD-4735-B74F-4E35E16E5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9740" r="9038"/>
          <a:stretch/>
        </p:blipFill>
        <p:spPr bwMode="auto">
          <a:xfrm>
            <a:off x="0" y="5349875"/>
            <a:ext cx="10096332" cy="6214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19872" y="1876883"/>
            <a:ext cx="16371178" cy="98610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>
              <a:buNone/>
            </a:pPr>
            <a:r>
              <a:rPr lang="et-EE" sz="4000" dirty="0">
                <a:solidFill>
                  <a:schemeClr val="tx1"/>
                </a:solidFill>
                <a:latin typeface="Avenir Light" panose="020B0402020203020204" pitchFamily="34" charset="0"/>
              </a:rPr>
              <a:t>Sorteeri pakendid eri materjaliliikide järgi: papp- ja paberpakendid, klaaspakendid ning metall- ja plastpakendid. </a:t>
            </a: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 dirty="0">
                <a:solidFill>
                  <a:schemeClr val="tx1"/>
                </a:solidFill>
                <a:latin typeface="Avenir Light" panose="020B0402020203020204" pitchFamily="34" charset="0"/>
              </a:rPr>
              <a:t>Kõige olulisem on, et pakendid oleksid tühjad ja puhtad. Jogurtitopsid, supipurgid ja salatikarbid võid vähese veega läbi loputada, nõudepesuvahendiga ei pea neid pesema.</a:t>
            </a: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 dirty="0">
                <a:solidFill>
                  <a:schemeClr val="tx1"/>
                </a:solidFill>
                <a:latin typeface="Avenir Light" panose="020B0402020203020204" pitchFamily="34" charset="0"/>
              </a:rPr>
              <a:t>Ära pane erinevaid pakendeid üksteise sisse, sorteerimisliinil on neid väga keeruline ja ajamahukas taas eraldada. Pakendikonteinerisse või kollasesse kotti pane pakendid lahtiselt. </a:t>
            </a: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 dirty="0">
                <a:solidFill>
                  <a:schemeClr val="tx1"/>
                </a:solidFill>
                <a:latin typeface="Avenir Light" panose="020B0402020203020204" pitchFamily="34" charset="0"/>
              </a:rPr>
              <a:t>Suuremad pakendid murra kokku või tee tükkideks. </a:t>
            </a: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 dirty="0">
                <a:solidFill>
                  <a:schemeClr val="tx1"/>
                </a:solidFill>
                <a:latin typeface="Avenir Light" panose="020B0402020203020204" pitchFamily="34" charset="0"/>
              </a:rPr>
              <a:t> 						</a:t>
            </a: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                   </a:t>
            </a:r>
            <a:r>
              <a:rPr lang="et-EE" sz="4000" b="1">
                <a:solidFill>
                  <a:schemeClr val="tx1"/>
                </a:solidFill>
                <a:latin typeface="Avenir Light" panose="020B0402020203020204" pitchFamily="34" charset="0"/>
              </a:rPr>
              <a:t>Aga </a:t>
            </a:r>
            <a:r>
              <a:rPr lang="et-EE" sz="4000" b="1" dirty="0">
                <a:solidFill>
                  <a:schemeClr val="tx1"/>
                </a:solidFill>
                <a:latin typeface="Avenir Light" panose="020B0402020203020204" pitchFamily="34" charset="0"/>
              </a:rPr>
              <a:t>mis pakenditest edasi saab? </a:t>
            </a: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4000" dirty="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10817256" cy="91307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t-EE"/>
              <a:t>Kuidas pakendeid sorteerida?</a:t>
            </a:r>
            <a:endParaRPr spc="-10"/>
          </a:p>
        </p:txBody>
      </p:sp>
    </p:spTree>
    <p:extLst>
      <p:ext uri="{BB962C8B-B14F-4D97-AF65-F5344CB8AC3E}">
        <p14:creationId xmlns:p14="http://schemas.microsoft.com/office/powerpoint/2010/main" val="1585796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850F8F2-F603-E901-FEDB-49A1C512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15950" y="-182166"/>
            <a:ext cx="7782453" cy="116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4050" y="0"/>
            <a:ext cx="13100049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353" y="320675"/>
            <a:ext cx="7081119" cy="2400657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t-EE"/>
              <a:t>Mis saab pakenditest edasi? JOGURTITOPSID</a:t>
            </a:r>
            <a:endParaRPr spc="-45"/>
          </a:p>
        </p:txBody>
      </p:sp>
      <p:sp>
        <p:nvSpPr>
          <p:cNvPr id="5" name="object 5"/>
          <p:cNvSpPr txBox="1"/>
          <p:nvPr/>
        </p:nvSpPr>
        <p:spPr>
          <a:xfrm>
            <a:off x="7431353" y="3749675"/>
            <a:ext cx="11201788" cy="66601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KUHU PANNA: </a:t>
            </a:r>
            <a:r>
              <a:rPr lang="en-US" sz="3600" b="0" i="0" dirty="0" err="1">
                <a:effectLst/>
                <a:latin typeface="Avenir Light" panose="020B0402020203020204"/>
              </a:rPr>
              <a:t>Metall</a:t>
            </a:r>
            <a:r>
              <a:rPr lang="en-US" sz="3600" b="0" i="0" dirty="0">
                <a:effectLst/>
                <a:latin typeface="Avenir Light" panose="020B0402020203020204"/>
              </a:rPr>
              <a:t>- ja </a:t>
            </a:r>
            <a:r>
              <a:rPr lang="en-US" sz="3600" b="0" i="0" dirty="0" err="1">
                <a:effectLst/>
                <a:latin typeface="Avenir Light" panose="020B0402020203020204"/>
              </a:rPr>
              <a:t>plastpakendid</a:t>
            </a:r>
            <a:r>
              <a:rPr lang="et-EE" sz="3600" b="0" i="0" dirty="0">
                <a:effectLst/>
                <a:latin typeface="Avenir Light" panose="020B0402020203020204"/>
              </a:rPr>
              <a:t> (kollane silt konteineril)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TAASKASUTAMINE: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Pildiraamid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penoplast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pistikupesad</a:t>
            </a:r>
            <a:r>
              <a:rPr lang="en-US" sz="3600" b="0" i="0" dirty="0">
                <a:effectLst/>
                <a:latin typeface="Avenir Light" panose="020B0402020203020204"/>
              </a:rPr>
              <a:t> ja </a:t>
            </a:r>
            <a:r>
              <a:rPr lang="en-US" sz="3600" b="0" i="0" dirty="0" err="1">
                <a:effectLst/>
                <a:latin typeface="Avenir Light" panose="020B0402020203020204"/>
              </a:rPr>
              <a:t>lülitid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põrandaliistud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HEA TEADA! </a:t>
            </a:r>
            <a:r>
              <a:rPr lang="en-US" sz="3600" b="0" i="0" dirty="0" err="1">
                <a:effectLst/>
                <a:latin typeface="Avenir Light" panose="020B0402020203020204"/>
              </a:rPr>
              <a:t>Jogurtitopsid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järelsorteeritakse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vastava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plasti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liigi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järgi</a:t>
            </a:r>
            <a:r>
              <a:rPr lang="en-US" sz="3600" b="0" i="0" dirty="0">
                <a:effectLst/>
                <a:latin typeface="Avenir Light" panose="020B0402020203020204"/>
              </a:rPr>
              <a:t> ja </a:t>
            </a:r>
            <a:r>
              <a:rPr lang="en-US" sz="3600" b="0" i="0" dirty="0" err="1">
                <a:effectLst/>
                <a:latin typeface="Avenir Light" panose="020B0402020203020204"/>
              </a:rPr>
              <a:t>saadetakse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granuleerimisse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misjärel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saab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neist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uusi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tooteid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valmistada</a:t>
            </a:r>
            <a:r>
              <a:rPr lang="et-EE" sz="3600" b="0" i="0" dirty="0">
                <a:effectLst/>
                <a:latin typeface="Avenir Light" panose="020B0402020203020204"/>
              </a:rPr>
              <a:t>, näiteks elektripistikud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endParaRPr lang="et-EE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0" i="0" dirty="0" err="1">
                <a:effectLst/>
                <a:latin typeface="Avenir Light" panose="020B0402020203020204"/>
              </a:rPr>
              <a:t>Taaskasutades</a:t>
            </a:r>
            <a:r>
              <a:rPr lang="en-US" sz="3600" b="0" i="0" dirty="0">
                <a:effectLst/>
                <a:latin typeface="Avenir Light" panose="020B0402020203020204"/>
              </a:rPr>
              <a:t> 1 </a:t>
            </a:r>
            <a:r>
              <a:rPr lang="en-US" sz="3600" b="0" i="0" dirty="0" err="1">
                <a:effectLst/>
                <a:latin typeface="Avenir Light" panose="020B0402020203020204"/>
              </a:rPr>
              <a:t>tonni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jogurtitopse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säästab</a:t>
            </a:r>
            <a:r>
              <a:rPr lang="en-US" sz="3600" b="0" i="0" dirty="0">
                <a:effectLst/>
                <a:latin typeface="Avenir Light" panose="020B0402020203020204"/>
              </a:rPr>
              <a:t> see </a:t>
            </a:r>
            <a:r>
              <a:rPr lang="en-US" sz="3600" b="0" i="0" dirty="0" err="1">
                <a:effectLst/>
                <a:latin typeface="Avenir Light" panose="020B0402020203020204"/>
              </a:rPr>
              <a:t>sama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hulga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vett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mille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üks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inimene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kulutab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kahe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kuuga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705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plastic bottles&#10;&#10;Description automatically generated">
            <a:extLst>
              <a:ext uri="{FF2B5EF4-FFF2-40B4-BE49-F238E27FC236}">
                <a16:creationId xmlns:a16="http://schemas.microsoft.com/office/drawing/2014/main" id="{93F1C8AE-5F68-5B9B-3638-DC28547E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33700" y="-43911"/>
            <a:ext cx="12985750" cy="1298575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4050" y="0"/>
            <a:ext cx="13100049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353" y="320675"/>
            <a:ext cx="7081119" cy="2400657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t-EE" dirty="0"/>
              <a:t>Mis saab pakenditest edasi? </a:t>
            </a:r>
            <a:br>
              <a:rPr lang="et-EE" dirty="0"/>
            </a:br>
            <a:r>
              <a:rPr lang="et-EE" dirty="0"/>
              <a:t>PLASTPUDELID</a:t>
            </a:r>
            <a:endParaRPr spc="-45" dirty="0"/>
          </a:p>
        </p:txBody>
      </p:sp>
      <p:sp>
        <p:nvSpPr>
          <p:cNvPr id="5" name="object 5"/>
          <p:cNvSpPr txBox="1"/>
          <p:nvPr/>
        </p:nvSpPr>
        <p:spPr>
          <a:xfrm>
            <a:off x="7431353" y="3749675"/>
            <a:ext cx="11201788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KUHU PANNA: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Taaratagastuspunkt</a:t>
            </a:r>
            <a:r>
              <a:rPr lang="en-US" sz="3600" b="0" i="0" dirty="0">
                <a:effectLst/>
                <a:latin typeface="Avenir Light" panose="020B0402020203020204"/>
              </a:rPr>
              <a:t> / </a:t>
            </a:r>
            <a:r>
              <a:rPr lang="en-US" sz="3600" b="0" i="0" dirty="0" err="1">
                <a:effectLst/>
                <a:latin typeface="Avenir Light" panose="020B0402020203020204"/>
              </a:rPr>
              <a:t>Metall</a:t>
            </a:r>
            <a:r>
              <a:rPr lang="en-US" sz="3600" b="0" i="0" dirty="0">
                <a:effectLst/>
                <a:latin typeface="Avenir Light" panose="020B0402020203020204"/>
              </a:rPr>
              <a:t>- ja </a:t>
            </a:r>
            <a:r>
              <a:rPr lang="en-US" sz="3600" b="0" i="0" dirty="0" err="1">
                <a:effectLst/>
                <a:latin typeface="Avenir Light" panose="020B0402020203020204"/>
              </a:rPr>
              <a:t>plastpakendid</a:t>
            </a:r>
            <a:r>
              <a:rPr lang="et-EE" sz="3600" b="0" i="0" dirty="0">
                <a:effectLst/>
                <a:latin typeface="Avenir Light" panose="020B0402020203020204"/>
              </a:rPr>
              <a:t> (konteineril kollane silt)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TAASKASUTAMINE: </a:t>
            </a:r>
            <a:r>
              <a:rPr lang="en-US" sz="3600" b="0" i="0" dirty="0" err="1">
                <a:effectLst/>
                <a:latin typeface="Avenir Light" panose="020B0402020203020204"/>
              </a:rPr>
              <a:t>Spordiriided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tuulejoped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fliisid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HEA TEADA!</a:t>
            </a:r>
            <a:r>
              <a:rPr lang="en-US" sz="3600" b="0" i="0" dirty="0">
                <a:effectLst/>
                <a:latin typeface="Avenir Light" panose="020B0402020203020204"/>
              </a:rPr>
              <a:t> Ka </a:t>
            </a:r>
            <a:r>
              <a:rPr lang="en-US" sz="3600" b="0" i="0" dirty="0" err="1">
                <a:effectLst/>
                <a:latin typeface="Avenir Light" panose="020B0402020203020204"/>
              </a:rPr>
              <a:t>karastusjoogipudelid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järelsorteeritakse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vastava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plasti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liigi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järgi</a:t>
            </a:r>
            <a:r>
              <a:rPr lang="en-US" sz="3600" b="0" i="0" dirty="0">
                <a:effectLst/>
                <a:latin typeface="Avenir Light" panose="020B0402020203020204"/>
              </a:rPr>
              <a:t> ja </a:t>
            </a:r>
            <a:r>
              <a:rPr lang="en-US" sz="3600" b="0" i="0" dirty="0" err="1">
                <a:effectLst/>
                <a:latin typeface="Avenir Light" panose="020B0402020203020204"/>
              </a:rPr>
              <a:t>saadetakse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granuleerimisse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r>
              <a:rPr lang="en-US" sz="3600" b="0" i="0" dirty="0" err="1">
                <a:effectLst/>
                <a:latin typeface="Avenir Light" panose="020B0402020203020204"/>
              </a:rPr>
              <a:t>Ühe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tonni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plasti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taaskasutamine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säästab</a:t>
            </a:r>
            <a:r>
              <a:rPr lang="en-US" sz="3600" b="0" i="0" dirty="0">
                <a:effectLst/>
                <a:latin typeface="Avenir Light" panose="020B0402020203020204"/>
              </a:rPr>
              <a:t> 5774 kWh </a:t>
            </a:r>
            <a:r>
              <a:rPr lang="en-US" sz="3600" b="0" i="0" dirty="0" err="1">
                <a:effectLst/>
                <a:latin typeface="Avenir Light" panose="020B0402020203020204"/>
              </a:rPr>
              <a:t>energiat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endParaRPr lang="et-EE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0" i="0" dirty="0" err="1">
                <a:effectLst/>
                <a:latin typeface="Avenir Light" panose="020B0402020203020204"/>
              </a:rPr>
              <a:t>Sellest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energiast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piisab</a:t>
            </a:r>
            <a:r>
              <a:rPr lang="en-US" sz="3600" b="0" i="0" dirty="0">
                <a:effectLst/>
                <a:latin typeface="Avenir Light" panose="020B0402020203020204"/>
              </a:rPr>
              <a:t>, et </a:t>
            </a:r>
            <a:r>
              <a:rPr lang="en-US" sz="3600" b="0" i="0" dirty="0" err="1">
                <a:effectLst/>
                <a:latin typeface="Avenir Light" panose="020B0402020203020204"/>
              </a:rPr>
              <a:t>laadida</a:t>
            </a:r>
            <a:r>
              <a:rPr lang="en-US" sz="3600" b="0" i="0" dirty="0">
                <a:effectLst/>
                <a:latin typeface="Avenir Light" panose="020B0402020203020204"/>
              </a:rPr>
              <a:t> Tesla </a:t>
            </a:r>
            <a:r>
              <a:rPr lang="en-US" sz="3600" b="0" i="0" dirty="0" err="1">
                <a:effectLst/>
                <a:latin typeface="Avenir Light" panose="020B0402020203020204"/>
              </a:rPr>
              <a:t>akut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rohkem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kui</a:t>
            </a:r>
            <a:r>
              <a:rPr lang="en-US" sz="3600" b="0" i="0" dirty="0">
                <a:effectLst/>
                <a:latin typeface="Avenir Light" panose="020B0402020203020204"/>
              </a:rPr>
              <a:t> 100 </a:t>
            </a:r>
            <a:r>
              <a:rPr lang="en-US" sz="3600" b="0" i="0" dirty="0" err="1">
                <a:effectLst/>
                <a:latin typeface="Avenir Light" panose="020B0402020203020204"/>
              </a:rPr>
              <a:t>korda</a:t>
            </a:r>
            <a:r>
              <a:rPr lang="en-US" sz="3600" b="0" i="0" dirty="0">
                <a:effectLst/>
                <a:latin typeface="Avenir Light" panose="020B0402020203020204"/>
              </a:rPr>
              <a:t>!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504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4050" y="0"/>
            <a:ext cx="13100049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353" y="320675"/>
            <a:ext cx="7081119" cy="2400657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t-EE"/>
              <a:t>Mis saab pakenditest edasi? </a:t>
            </a:r>
            <a:br>
              <a:rPr lang="et-EE"/>
            </a:br>
            <a:r>
              <a:rPr lang="et-EE"/>
              <a:t>TETRAPAKK</a:t>
            </a:r>
            <a:endParaRPr spc="-45"/>
          </a:p>
        </p:txBody>
      </p:sp>
      <p:sp>
        <p:nvSpPr>
          <p:cNvPr id="5" name="object 5"/>
          <p:cNvSpPr txBox="1"/>
          <p:nvPr/>
        </p:nvSpPr>
        <p:spPr>
          <a:xfrm>
            <a:off x="7431353" y="3749675"/>
            <a:ext cx="11201788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lang="en-US" sz="3600" b="1" i="0" dirty="0">
                <a:effectLst/>
                <a:latin typeface="Avenir Light" panose="020B0402020203020204"/>
              </a:rPr>
              <a:t>KUHU PANNA: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Metall</a:t>
            </a:r>
            <a:r>
              <a:rPr lang="en-US" sz="3600" b="0" i="0" dirty="0">
                <a:effectLst/>
                <a:latin typeface="Avenir Light" panose="020B0402020203020204"/>
              </a:rPr>
              <a:t>- ja </a:t>
            </a:r>
            <a:r>
              <a:rPr lang="en-US" sz="3600" b="0" i="0" dirty="0" err="1">
                <a:effectLst/>
                <a:latin typeface="Avenir Light" panose="020B0402020203020204"/>
              </a:rPr>
              <a:t>plastpakendid</a:t>
            </a:r>
            <a:r>
              <a:rPr lang="et-EE" sz="3600" b="0" i="0" dirty="0">
                <a:effectLst/>
                <a:latin typeface="Avenir Light" panose="020B0402020203020204"/>
              </a:rPr>
              <a:t> (konteineril kollane silt)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TAASKASUTAMINE: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Kõige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väärtuslikum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komponent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tetrapakis</a:t>
            </a:r>
            <a:r>
              <a:rPr lang="en-US" sz="3600" b="0" i="0" dirty="0">
                <a:effectLst/>
                <a:latin typeface="Avenir Light" panose="020B0402020203020204"/>
              </a:rPr>
              <a:t> on </a:t>
            </a:r>
            <a:r>
              <a:rPr lang="en-US" sz="3600" b="0" i="0" dirty="0" err="1">
                <a:effectLst/>
                <a:latin typeface="Avenir Light" panose="020B0402020203020204"/>
              </a:rPr>
              <a:t>kartong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mida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saab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kasutada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nt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kipsplaatide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ümbrispaberina</a:t>
            </a:r>
            <a:r>
              <a:rPr lang="et-EE" sz="3600" b="0" i="0" dirty="0">
                <a:effectLst/>
                <a:latin typeface="Avenir Light" panose="020B0402020203020204"/>
              </a:rPr>
              <a:t>. Näiteks Rootsis tehakse </a:t>
            </a:r>
            <a:r>
              <a:rPr lang="et-EE" sz="3600" b="0" i="0" dirty="0" err="1">
                <a:effectLst/>
                <a:latin typeface="Avenir Light" panose="020B0402020203020204"/>
              </a:rPr>
              <a:t>tetrapakenditest</a:t>
            </a:r>
            <a:r>
              <a:rPr lang="et-EE" sz="3600" b="0" i="0" dirty="0">
                <a:effectLst/>
                <a:latin typeface="Avenir Light" panose="020B0402020203020204"/>
              </a:rPr>
              <a:t> lauaplaate, mida saab korduvalt taaskasutada. </a:t>
            </a: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HEA TEADA!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Umbes</a:t>
            </a:r>
            <a:r>
              <a:rPr lang="en-US" sz="3600" b="0" i="0" dirty="0">
                <a:effectLst/>
                <a:latin typeface="Avenir Light" panose="020B0402020203020204"/>
              </a:rPr>
              <a:t> 25% </a:t>
            </a:r>
            <a:r>
              <a:rPr lang="en-US" sz="3600" b="0" i="0" dirty="0" err="1">
                <a:effectLst/>
                <a:latin typeface="Avenir Light" panose="020B0402020203020204"/>
              </a:rPr>
              <a:t>tetrapakist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moodustavad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lisaks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kartongile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erinevad</a:t>
            </a:r>
            <a:r>
              <a:rPr lang="en-US" sz="3600" b="0" i="0" dirty="0">
                <a:effectLst/>
                <a:latin typeface="Avenir Light" panose="020B0402020203020204"/>
              </a:rPr>
              <a:t> plastid, </a:t>
            </a:r>
            <a:r>
              <a:rPr lang="en-US" sz="3600" b="0" i="0" dirty="0" err="1">
                <a:effectLst/>
                <a:latin typeface="Avenir Light" panose="020B0402020203020204"/>
              </a:rPr>
              <a:t>mida</a:t>
            </a:r>
            <a:r>
              <a:rPr lang="en-US" sz="3600" b="0" i="0" dirty="0">
                <a:effectLst/>
                <a:latin typeface="Avenir Light" panose="020B0402020203020204"/>
              </a:rPr>
              <a:t> pole </a:t>
            </a:r>
            <a:r>
              <a:rPr lang="en-US" sz="3600" b="0" i="0" dirty="0" err="1">
                <a:effectLst/>
                <a:latin typeface="Avenir Light" panose="020B0402020203020204"/>
              </a:rPr>
              <a:t>võimalik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teineteisest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eraldada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endParaRPr lang="en-US" sz="3600" dirty="0"/>
          </a:p>
        </p:txBody>
      </p:sp>
      <p:pic>
        <p:nvPicPr>
          <p:cNvPr id="8" name="Picture 7" descr="Long table with plates and glasses&#10;&#10;Description automatically generated">
            <a:extLst>
              <a:ext uri="{FF2B5EF4-FFF2-40B4-BE49-F238E27FC236}">
                <a16:creationId xmlns:a16="http://schemas.microsoft.com/office/drawing/2014/main" id="{C1BA9122-09A7-D2B6-181A-C22E068D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550" y="-136524"/>
            <a:ext cx="7550150" cy="11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C7C1E-F147-E674-6BEA-5B5B99D9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3228741" y="-669925"/>
            <a:ext cx="13252670" cy="132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4050" y="0"/>
            <a:ext cx="13100049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353" y="320675"/>
            <a:ext cx="7081119" cy="2400657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t-EE" dirty="0"/>
              <a:t>Mis saab pakenditest edasi? </a:t>
            </a:r>
            <a:br>
              <a:rPr lang="et-EE" dirty="0"/>
            </a:br>
            <a:r>
              <a:rPr lang="et-EE" dirty="0"/>
              <a:t>ALUMIINIUMPURK</a:t>
            </a:r>
            <a:endParaRPr spc="-45" dirty="0"/>
          </a:p>
        </p:txBody>
      </p:sp>
      <p:sp>
        <p:nvSpPr>
          <p:cNvPr id="5" name="object 5"/>
          <p:cNvSpPr txBox="1"/>
          <p:nvPr/>
        </p:nvSpPr>
        <p:spPr>
          <a:xfrm>
            <a:off x="7431353" y="3042007"/>
            <a:ext cx="11201788" cy="8322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KUHU PANNA: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Taaratagastuspunkt</a:t>
            </a:r>
            <a:r>
              <a:rPr lang="en-US" sz="3600" b="0" i="0" dirty="0">
                <a:effectLst/>
                <a:latin typeface="Avenir Light" panose="020B0402020203020204"/>
              </a:rPr>
              <a:t> / </a:t>
            </a:r>
            <a:r>
              <a:rPr lang="en-US" sz="3600" b="0" i="0" dirty="0" err="1">
                <a:effectLst/>
                <a:latin typeface="Avenir Light" panose="020B0402020203020204"/>
              </a:rPr>
              <a:t>Metall</a:t>
            </a:r>
            <a:r>
              <a:rPr lang="en-US" sz="3600" b="0" i="0" dirty="0">
                <a:effectLst/>
                <a:latin typeface="Avenir Light" panose="020B0402020203020204"/>
              </a:rPr>
              <a:t>- ja </a:t>
            </a:r>
            <a:r>
              <a:rPr lang="en-US" sz="3600" b="0" i="0" dirty="0" err="1">
                <a:effectLst/>
                <a:latin typeface="Avenir Light" panose="020B0402020203020204"/>
              </a:rPr>
              <a:t>plastpakendid</a:t>
            </a:r>
            <a:r>
              <a:rPr lang="et-EE" sz="3600" b="0" i="0" dirty="0">
                <a:effectLst/>
                <a:latin typeface="Avenir Light" panose="020B0402020203020204"/>
              </a:rPr>
              <a:t> (konteineril kollane silt)</a:t>
            </a: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TAASKASUTAMINE: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Alumiiniumpurkide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taaskasutamise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võimalused</a:t>
            </a:r>
            <a:r>
              <a:rPr lang="en-US" sz="3600" b="0" i="0" dirty="0">
                <a:effectLst/>
                <a:latin typeface="Avenir Light" panose="020B0402020203020204"/>
              </a:rPr>
              <a:t> on pea </a:t>
            </a:r>
            <a:r>
              <a:rPr lang="en-US" sz="3600" b="0" i="0" dirty="0" err="1">
                <a:effectLst/>
                <a:latin typeface="Avenir Light" panose="020B0402020203020204"/>
              </a:rPr>
              <a:t>piiritud</a:t>
            </a:r>
            <a:r>
              <a:rPr lang="en-US" sz="3600" b="0" i="0" dirty="0">
                <a:effectLst/>
                <a:latin typeface="Avenir Light" panose="020B0402020203020204"/>
              </a:rPr>
              <a:t>.</a:t>
            </a:r>
            <a:r>
              <a:rPr lang="et-EE" sz="3600" b="0" i="0" dirty="0">
                <a:effectLst/>
                <a:latin typeface="Avenir Light" panose="020B0402020203020204"/>
              </a:rPr>
              <a:t> Neid </a:t>
            </a:r>
            <a:r>
              <a:rPr lang="en-US" sz="3600" b="0" i="0" dirty="0" err="1">
                <a:effectLst/>
                <a:latin typeface="Avenir Light" panose="020B0402020203020204"/>
              </a:rPr>
              <a:t>ei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taaskasutada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vaid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kahes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kohas</a:t>
            </a:r>
            <a:r>
              <a:rPr lang="en-US" sz="3600" b="0" i="0" dirty="0">
                <a:effectLst/>
                <a:latin typeface="Avenir Light" panose="020B0402020203020204"/>
              </a:rPr>
              <a:t> – </a:t>
            </a:r>
            <a:r>
              <a:rPr lang="en-US" sz="3600" b="0" i="0" dirty="0" err="1">
                <a:effectLst/>
                <a:latin typeface="Avenir Light" panose="020B0402020203020204"/>
              </a:rPr>
              <a:t>kosmose</a:t>
            </a:r>
            <a:r>
              <a:rPr lang="en-US" sz="3600" b="0" i="0" dirty="0">
                <a:effectLst/>
                <a:latin typeface="Avenir Light" panose="020B0402020203020204"/>
              </a:rPr>
              <a:t>- ja </a:t>
            </a:r>
            <a:r>
              <a:rPr lang="en-US" sz="3600" b="0" i="0" dirty="0" err="1">
                <a:effectLst/>
                <a:latin typeface="Avenir Light" panose="020B0402020203020204"/>
              </a:rPr>
              <a:t>lennutööstuses</a:t>
            </a:r>
            <a:r>
              <a:rPr lang="en-US" sz="3600" b="0" i="0" dirty="0">
                <a:effectLst/>
                <a:latin typeface="Avenir Light" panose="020B0402020203020204"/>
              </a:rPr>
              <a:t>.</a:t>
            </a:r>
            <a:r>
              <a:rPr lang="et-EE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Näiteks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saab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neist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teha</a:t>
            </a:r>
            <a:r>
              <a:rPr lang="en-US" sz="3600" b="0" i="0" dirty="0">
                <a:effectLst/>
                <a:latin typeface="Avenir Light" panose="020B0402020203020204"/>
              </a:rPr>
              <a:t> sport- </a:t>
            </a:r>
            <a:r>
              <a:rPr lang="en-US" sz="3600" b="0" i="0" dirty="0" err="1">
                <a:effectLst/>
                <a:latin typeface="Avenir Light" panose="020B0402020203020204"/>
              </a:rPr>
              <a:t>või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elektriautosid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endParaRPr lang="et-EE" sz="3600" b="0" i="0" dirty="0">
              <a:effectLst/>
              <a:latin typeface="Avenir Light" panose="020B0402020203020204"/>
            </a:endParaRPr>
          </a:p>
          <a:p>
            <a:pPr marL="0" indent="0">
              <a:buNone/>
            </a:pPr>
            <a:endParaRPr lang="et-EE" sz="3600" dirty="0"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HEA TEADA! </a:t>
            </a:r>
            <a:r>
              <a:rPr lang="en-US" sz="3600" b="0" i="0" dirty="0" err="1">
                <a:effectLst/>
                <a:latin typeface="Avenir Light" panose="020B0402020203020204"/>
              </a:rPr>
              <a:t>Alumiiniumpurgi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taaskasutamine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säästab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umbes</a:t>
            </a:r>
            <a:r>
              <a:rPr lang="en-US" sz="3600" b="0" i="0" dirty="0">
                <a:effectLst/>
                <a:latin typeface="Avenir Light" panose="020B0402020203020204"/>
              </a:rPr>
              <a:t> 90% </a:t>
            </a:r>
            <a:r>
              <a:rPr lang="en-US" sz="3600" b="0" i="0" dirty="0" err="1">
                <a:effectLst/>
                <a:latin typeface="Avenir Light" panose="020B0402020203020204"/>
              </a:rPr>
              <a:t>uue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purgi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valmistamiseks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kuluvast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energiast</a:t>
            </a:r>
            <a:r>
              <a:rPr lang="en-US" sz="3600" b="0" i="0" dirty="0">
                <a:effectLst/>
                <a:latin typeface="Avenir Light" panose="020B0402020203020204"/>
              </a:rPr>
              <a:t>. See on </a:t>
            </a:r>
            <a:r>
              <a:rPr lang="en-US" sz="3600" b="0" i="0" dirty="0" err="1">
                <a:effectLst/>
                <a:latin typeface="Avenir Light" panose="020B0402020203020204"/>
              </a:rPr>
              <a:t>märkimisväärne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sääst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sest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boksiidi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kaevandamine</a:t>
            </a:r>
            <a:r>
              <a:rPr lang="en-US" sz="3600" b="0" i="0" dirty="0">
                <a:effectLst/>
                <a:latin typeface="Avenir Light" panose="020B0402020203020204"/>
              </a:rPr>
              <a:t> ja </a:t>
            </a:r>
            <a:r>
              <a:rPr lang="en-US" sz="3600" b="0" i="0" dirty="0" err="1">
                <a:effectLst/>
                <a:latin typeface="Avenir Light" panose="020B0402020203020204"/>
              </a:rPr>
              <a:t>alumiiniumiks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muutmine</a:t>
            </a:r>
            <a:r>
              <a:rPr lang="en-US" sz="3600" b="0" i="0" dirty="0">
                <a:effectLst/>
                <a:latin typeface="Avenir Light" panose="020B0402020203020204"/>
              </a:rPr>
              <a:t> on </a:t>
            </a:r>
            <a:r>
              <a:rPr lang="en-US" sz="3600" b="0" i="0" dirty="0" err="1">
                <a:effectLst/>
                <a:latin typeface="Avenir Light" panose="020B0402020203020204"/>
              </a:rPr>
              <a:t>väga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energiamahukas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tegevus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r>
              <a:rPr lang="et-EE" sz="3600" b="0" i="0" dirty="0">
                <a:effectLst/>
                <a:latin typeface="Avenir Light" panose="020B0402020203020204"/>
              </a:rPr>
              <a:t>Ühe </a:t>
            </a:r>
            <a:r>
              <a:rPr lang="en-US" sz="3600" b="0" i="0" dirty="0" err="1">
                <a:effectLst/>
                <a:latin typeface="Avenir Light" panose="020B0402020203020204"/>
              </a:rPr>
              <a:t>alumiiniumpurgi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taaskasutamisel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säästetava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energiaga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saa</a:t>
            </a:r>
            <a:r>
              <a:rPr lang="et-EE" sz="3600" b="0" i="0" dirty="0" err="1">
                <a:effectLst/>
                <a:latin typeface="Avenir Light" panose="020B0402020203020204"/>
              </a:rPr>
              <a:t>ks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vaadata</a:t>
            </a:r>
            <a:r>
              <a:rPr lang="en-US" sz="3600" b="0" i="0" dirty="0">
                <a:effectLst/>
                <a:latin typeface="Avenir Light" panose="020B0402020203020204"/>
              </a:rPr>
              <a:t> 3 </a:t>
            </a:r>
            <a:r>
              <a:rPr lang="en-US" sz="3600" b="0" i="0" dirty="0" err="1">
                <a:effectLst/>
                <a:latin typeface="Avenir Light" panose="020B0402020203020204"/>
              </a:rPr>
              <a:t>tundi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televiisorit</a:t>
            </a:r>
            <a:r>
              <a:rPr lang="en-US" sz="3600" b="0" i="0" dirty="0">
                <a:effectLst/>
                <a:latin typeface="Avenir Light" panose="020B0402020203020204"/>
              </a:rPr>
              <a:t>!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8360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6">
            <a:extLst>
              <a:ext uri="{FF2B5EF4-FFF2-40B4-BE49-F238E27FC236}">
                <a16:creationId xmlns:a16="http://schemas.microsoft.com/office/drawing/2014/main" id="{FB3351EE-6F45-7E33-20C9-398D3E9A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292350" y="-297260"/>
            <a:ext cx="11903075" cy="11903075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4050" y="0"/>
            <a:ext cx="13100049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353" y="320675"/>
            <a:ext cx="8843021" cy="2400657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t-EE" dirty="0"/>
              <a:t>Mis saab pakenditest edasi? </a:t>
            </a:r>
            <a:br>
              <a:rPr lang="et-EE" dirty="0"/>
            </a:br>
            <a:r>
              <a:rPr lang="et-EE" dirty="0"/>
              <a:t>KLAASPUDEL VÕI -PURK</a:t>
            </a:r>
            <a:endParaRPr spc="-45" dirty="0"/>
          </a:p>
        </p:txBody>
      </p:sp>
      <p:sp>
        <p:nvSpPr>
          <p:cNvPr id="5" name="object 5"/>
          <p:cNvSpPr txBox="1"/>
          <p:nvPr/>
        </p:nvSpPr>
        <p:spPr>
          <a:xfrm>
            <a:off x="7431353" y="3042007"/>
            <a:ext cx="11201788" cy="66601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KUHU PANNA: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Klaaspakendid</a:t>
            </a:r>
            <a:r>
              <a:rPr lang="et-EE" sz="3600" b="0" i="0" dirty="0">
                <a:effectLst/>
                <a:latin typeface="Avenir Light" panose="020B0402020203020204"/>
              </a:rPr>
              <a:t> (konteineril roheline silt)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TAASKASUTAMINE: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Uus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sama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värvi</a:t>
            </a:r>
            <a:r>
              <a:rPr lang="en-US" sz="3600" b="0" i="0" dirty="0">
                <a:effectLst/>
                <a:latin typeface="Avenir Light" panose="020B0402020203020204"/>
              </a:rPr>
              <a:t> ja </a:t>
            </a:r>
            <a:r>
              <a:rPr lang="en-US" sz="3600" b="0" i="0" dirty="0" err="1">
                <a:effectLst/>
                <a:latin typeface="Avenir Light" panose="020B0402020203020204"/>
              </a:rPr>
              <a:t>kvaliteediga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klaaspurk</a:t>
            </a: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endParaRPr lang="en-US" sz="3600" b="0" i="0" dirty="0">
              <a:effectLst/>
              <a:latin typeface="Avenir Light" panose="020B0402020203020204"/>
            </a:endParaRPr>
          </a:p>
          <a:p>
            <a:pPr marL="0" indent="0" algn="l">
              <a:buNone/>
            </a:pPr>
            <a:r>
              <a:rPr lang="en-US" sz="3600" b="1" i="0" dirty="0">
                <a:effectLst/>
                <a:latin typeface="Avenir Light" panose="020B0402020203020204"/>
              </a:rPr>
              <a:t>HEA TEADA!</a:t>
            </a:r>
            <a:r>
              <a:rPr lang="en-US" sz="3600" b="0" i="0" dirty="0">
                <a:effectLst/>
                <a:latin typeface="Avenir Light" panose="020B0402020203020204"/>
              </a:rPr>
              <a:t> </a:t>
            </a:r>
            <a:r>
              <a:rPr lang="en-US" sz="3600" b="0" i="0" dirty="0" err="1">
                <a:effectLst/>
                <a:latin typeface="Avenir Light" panose="020B0402020203020204"/>
              </a:rPr>
              <a:t>Klaaspakendid</a:t>
            </a:r>
            <a:r>
              <a:rPr lang="en-US" sz="3600" b="0" i="0" dirty="0">
                <a:effectLst/>
                <a:latin typeface="Avenir Light" panose="020B0402020203020204"/>
              </a:rPr>
              <a:t> on </a:t>
            </a:r>
            <a:r>
              <a:rPr lang="en-US" sz="3600" b="0" i="0" dirty="0" err="1">
                <a:effectLst/>
                <a:latin typeface="Avenir Light" panose="020B0402020203020204"/>
              </a:rPr>
              <a:t>suurepärane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materjal</a:t>
            </a:r>
            <a:r>
              <a:rPr lang="en-US" sz="3600" b="0" i="0" dirty="0">
                <a:effectLst/>
                <a:latin typeface="Avenir Light" panose="020B0402020203020204"/>
              </a:rPr>
              <a:t>, </a:t>
            </a:r>
            <a:r>
              <a:rPr lang="en-US" sz="3600" b="0" i="0" dirty="0" err="1">
                <a:effectLst/>
                <a:latin typeface="Avenir Light" panose="020B0402020203020204"/>
              </a:rPr>
              <a:t>kuna</a:t>
            </a:r>
            <a:r>
              <a:rPr lang="en-US" sz="3600" b="0" i="0" dirty="0">
                <a:effectLst/>
                <a:latin typeface="Avenir Light" panose="020B0402020203020204"/>
              </a:rPr>
              <a:t> on pea 100% </a:t>
            </a:r>
            <a:r>
              <a:rPr lang="en-US" sz="3600" b="0" i="0" dirty="0" err="1">
                <a:effectLst/>
                <a:latin typeface="Avenir Light" panose="020B0402020203020204"/>
              </a:rPr>
              <a:t>ringlussevõetavad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ilma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oma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omadusi</a:t>
            </a:r>
            <a:r>
              <a:rPr lang="en-US" sz="3600" b="0" i="0" dirty="0">
                <a:effectLst/>
                <a:latin typeface="Avenir Light" panose="020B0402020203020204"/>
              </a:rPr>
              <a:t> </a:t>
            </a:r>
            <a:r>
              <a:rPr lang="en-US" sz="3600" b="0" i="0" dirty="0" err="1">
                <a:effectLst/>
                <a:latin typeface="Avenir Light" panose="020B0402020203020204"/>
              </a:rPr>
              <a:t>kaotamata</a:t>
            </a:r>
            <a:r>
              <a:rPr lang="en-US" sz="3600" b="0" i="0" dirty="0">
                <a:effectLst/>
                <a:latin typeface="Avenir Light" panose="020B0402020203020204"/>
              </a:rPr>
              <a:t>. </a:t>
            </a:r>
            <a:r>
              <a:rPr lang="et-EE" sz="3600" b="0" i="0" dirty="0">
                <a:latin typeface="Avenir Light" panose="020B0402020203020204"/>
              </a:rPr>
              <a:t>Klaaspurgid ja –pudelid </a:t>
            </a:r>
            <a:r>
              <a:rPr lang="et-EE" sz="3600" i="0" dirty="0">
                <a:latin typeface="Avenir Light" panose="020B0402020203020204" pitchFamily="34" charset="0"/>
              </a:rPr>
              <a:t>e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raldatakse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värvi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järgi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ja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suunatakse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Järvakandi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klaasivabrikusse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,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kus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kvaliteetsemast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toorainest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saavad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uued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pudelid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.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Vähemkvaliteetsem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klaasmaterjal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suunatakse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Soome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klaasvilla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 </a:t>
            </a:r>
            <a:r>
              <a:rPr lang="en-US" sz="3600" dirty="0" err="1">
                <a:effectLst/>
                <a:latin typeface="Avenir Light" panose="020B0402020203020204" pitchFamily="34" charset="0"/>
              </a:rPr>
              <a:t>vabrikusse</a:t>
            </a:r>
            <a:r>
              <a:rPr lang="et-EE" sz="3600" dirty="0">
                <a:effectLst/>
                <a:latin typeface="Avenir Light" panose="020B0402020203020204" pitchFamily="34" charset="0"/>
              </a:rPr>
              <a:t> või Türki ümbertöötlemisse</a:t>
            </a:r>
            <a:r>
              <a:rPr lang="en-US" sz="3600" dirty="0">
                <a:effectLst/>
                <a:latin typeface="Avenir Light" panose="020B0402020203020204" pitchFamily="34" charset="0"/>
              </a:rPr>
              <a:t>.</a:t>
            </a:r>
            <a:endParaRPr lang="en-US" sz="36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66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27766" y="712020"/>
            <a:ext cx="2889964" cy="97588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873" y="691860"/>
            <a:ext cx="6075690" cy="165686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t-EE" dirty="0"/>
              <a:t>Mis saab jäätmetest edasi?</a:t>
            </a:r>
            <a:endParaRPr spc="-10" dirty="0"/>
          </a:p>
        </p:txBody>
      </p:sp>
      <p:sp>
        <p:nvSpPr>
          <p:cNvPr id="4" name="Sisu kohatäide 2">
            <a:extLst>
              <a:ext uri="{FF2B5EF4-FFF2-40B4-BE49-F238E27FC236}">
                <a16:creationId xmlns:a16="http://schemas.microsoft.com/office/drawing/2014/main" id="{44E32C84-14A3-65BE-4E46-A4236E4AC9D0}"/>
              </a:ext>
            </a:extLst>
          </p:cNvPr>
          <p:cNvSpPr txBox="1">
            <a:spLocks/>
          </p:cNvSpPr>
          <p:nvPr/>
        </p:nvSpPr>
        <p:spPr>
          <a:xfrm>
            <a:off x="919873" y="2679247"/>
            <a:ext cx="7994650" cy="8248651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t-EE" sz="2800" b="1" dirty="0">
                <a:latin typeface="Avenir Light" panose="020B0402020203020204"/>
              </a:rPr>
              <a:t>MOBIILTELEFON</a:t>
            </a:r>
          </a:p>
          <a:p>
            <a:pPr algn="l"/>
            <a:endParaRPr lang="et-EE" sz="2800" b="1" dirty="0">
              <a:latin typeface="Avenir Light" panose="020B0402020203020204"/>
            </a:endParaRPr>
          </a:p>
          <a:p>
            <a:pPr algn="l"/>
            <a:r>
              <a:rPr lang="en-US" sz="2800" b="1" dirty="0">
                <a:latin typeface="Avenir Light" panose="020B0402020203020204"/>
              </a:rPr>
              <a:t>KUHU PANNA:</a:t>
            </a:r>
            <a:r>
              <a:rPr lang="en-US" sz="2800" dirty="0">
                <a:latin typeface="Avenir Light" panose="020B0402020203020204"/>
              </a:rPr>
              <a:t> </a:t>
            </a:r>
            <a:r>
              <a:rPr lang="en-US" sz="2800" dirty="0" err="1">
                <a:latin typeface="Avenir Light" panose="020B0402020203020204"/>
              </a:rPr>
              <a:t>Elektroonikapood</a:t>
            </a:r>
            <a:r>
              <a:rPr lang="en-US" sz="2800" dirty="0">
                <a:latin typeface="Avenir Light" panose="020B0402020203020204"/>
              </a:rPr>
              <a:t> / </a:t>
            </a:r>
            <a:r>
              <a:rPr lang="en-US" sz="2800" dirty="0" err="1">
                <a:latin typeface="Avenir Light" panose="020B0402020203020204"/>
              </a:rPr>
              <a:t>Jäätmejaam</a:t>
            </a:r>
            <a:endParaRPr lang="en-US" sz="2800" dirty="0">
              <a:latin typeface="Avenir Light" panose="020B0402020203020204"/>
            </a:endParaRPr>
          </a:p>
          <a:p>
            <a:pPr algn="l"/>
            <a:endParaRPr lang="en-US" sz="2800" dirty="0">
              <a:latin typeface="Avenir Light" panose="020B0402020203020204"/>
            </a:endParaRPr>
          </a:p>
          <a:p>
            <a:pPr algn="l"/>
            <a:r>
              <a:rPr lang="en-US" sz="2800" b="1" dirty="0">
                <a:latin typeface="Avenir Light" panose="020B0402020203020204"/>
              </a:rPr>
              <a:t>TAASKASUTAMINE:</a:t>
            </a:r>
            <a:r>
              <a:rPr lang="en-US" sz="2800" dirty="0">
                <a:latin typeface="Avenir Light" panose="020B0402020203020204"/>
              </a:rPr>
              <a:t> </a:t>
            </a:r>
            <a:r>
              <a:rPr lang="en-US" sz="2800" dirty="0" err="1">
                <a:latin typeface="Avenir Light" panose="020B0402020203020204"/>
              </a:rPr>
              <a:t>Elektroonika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sisaldab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erinevat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tüüpi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plastikmaterjale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metalle</a:t>
            </a:r>
            <a:r>
              <a:rPr lang="en-US" sz="2800" dirty="0">
                <a:latin typeface="Avenir Light" panose="020B0402020203020204"/>
              </a:rPr>
              <a:t> ja </a:t>
            </a:r>
            <a:r>
              <a:rPr lang="en-US" sz="2800" dirty="0" err="1">
                <a:latin typeface="Avenir Light" panose="020B0402020203020204"/>
              </a:rPr>
              <a:t>klaasi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seega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saab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neid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kasutada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väga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mitmete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asjade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valmistamisel</a:t>
            </a:r>
            <a:r>
              <a:rPr lang="en-US" sz="2800" dirty="0">
                <a:latin typeface="Avenir Light" panose="020B0402020203020204"/>
              </a:rPr>
              <a:t>. </a:t>
            </a:r>
            <a:r>
              <a:rPr lang="en-US" sz="2800" dirty="0" err="1">
                <a:latin typeface="Avenir Light" panose="020B0402020203020204"/>
              </a:rPr>
              <a:t>Niisamuti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saab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neist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teha</a:t>
            </a:r>
            <a:r>
              <a:rPr lang="en-US" sz="2800" dirty="0">
                <a:latin typeface="Avenir Light" panose="020B0402020203020204"/>
              </a:rPr>
              <a:t> ka </a:t>
            </a:r>
            <a:r>
              <a:rPr lang="en-US" sz="2800" dirty="0" err="1">
                <a:latin typeface="Avenir Light" panose="020B0402020203020204"/>
              </a:rPr>
              <a:t>uue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telefoni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või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tahvelarvuti</a:t>
            </a:r>
            <a:r>
              <a:rPr lang="en-US" sz="2800" dirty="0">
                <a:latin typeface="Avenir Light" panose="020B0402020203020204"/>
              </a:rPr>
              <a:t>.</a:t>
            </a:r>
          </a:p>
          <a:p>
            <a:pPr algn="l"/>
            <a:endParaRPr lang="en-US" sz="2800" dirty="0">
              <a:latin typeface="Avenir Light" panose="020B0402020203020204"/>
            </a:endParaRPr>
          </a:p>
          <a:p>
            <a:pPr algn="l"/>
            <a:r>
              <a:rPr lang="en-US" sz="2800" b="1" dirty="0">
                <a:latin typeface="Avenir Light" panose="020B0402020203020204"/>
              </a:rPr>
              <a:t>HEA TEADA!</a:t>
            </a:r>
            <a:r>
              <a:rPr lang="en-US" sz="2800" dirty="0">
                <a:latin typeface="Avenir Light" panose="020B0402020203020204"/>
              </a:rPr>
              <a:t> </a:t>
            </a:r>
            <a:r>
              <a:rPr lang="en-US" sz="2800" dirty="0" err="1">
                <a:latin typeface="Avenir Light" panose="020B0402020203020204"/>
              </a:rPr>
              <a:t>Kasutatud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telefonides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sülearvutites</a:t>
            </a:r>
            <a:r>
              <a:rPr lang="en-US" sz="2800" dirty="0">
                <a:latin typeface="Avenir Light" panose="020B0402020203020204"/>
              </a:rPr>
              <a:t> ja </a:t>
            </a:r>
            <a:r>
              <a:rPr lang="en-US" sz="2800" dirty="0" err="1">
                <a:latin typeface="Avenir Light" panose="020B0402020203020204"/>
              </a:rPr>
              <a:t>telerites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leidub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kulda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hõbedat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vaske</a:t>
            </a:r>
            <a:r>
              <a:rPr lang="en-US" sz="2800" dirty="0">
                <a:latin typeface="Avenir Light" panose="020B0402020203020204"/>
              </a:rPr>
              <a:t> ja </a:t>
            </a:r>
            <a:r>
              <a:rPr lang="en-US" sz="2800" dirty="0" err="1">
                <a:latin typeface="Avenir Light" panose="020B0402020203020204"/>
              </a:rPr>
              <a:t>teisi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haruldasi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metalle</a:t>
            </a:r>
            <a:r>
              <a:rPr lang="en-US" sz="2800" dirty="0">
                <a:latin typeface="Avenir Light" panose="020B0402020203020204"/>
              </a:rPr>
              <a:t>, </a:t>
            </a:r>
            <a:r>
              <a:rPr lang="en-US" sz="2800" dirty="0" err="1">
                <a:latin typeface="Avenir Light" panose="020B0402020203020204"/>
              </a:rPr>
              <a:t>mida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saab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uuesti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kasutusele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võtta</a:t>
            </a:r>
            <a:r>
              <a:rPr lang="en-US" sz="2800" dirty="0">
                <a:latin typeface="Avenir Light" panose="020B0402020203020204"/>
              </a:rPr>
              <a:t>. </a:t>
            </a:r>
            <a:r>
              <a:rPr lang="en-US" sz="2800" dirty="0" err="1">
                <a:latin typeface="Avenir Light" panose="020B0402020203020204"/>
              </a:rPr>
              <a:t>Nt</a:t>
            </a:r>
            <a:r>
              <a:rPr lang="en-US" sz="2800" dirty="0">
                <a:latin typeface="Avenir Light" panose="020B0402020203020204"/>
              </a:rPr>
              <a:t> on </a:t>
            </a:r>
            <a:r>
              <a:rPr lang="en-US" sz="2800" dirty="0" err="1">
                <a:latin typeface="Avenir Light" panose="020B0402020203020204"/>
              </a:rPr>
              <a:t>mobiiltelefonides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rohkem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kulda</a:t>
            </a:r>
            <a:r>
              <a:rPr lang="en-US" sz="2800" dirty="0">
                <a:latin typeface="Avenir Light" panose="020B0402020203020204"/>
              </a:rPr>
              <a:t> </a:t>
            </a:r>
            <a:r>
              <a:rPr lang="en-US" sz="2800" dirty="0" err="1">
                <a:latin typeface="Avenir Light" panose="020B0402020203020204"/>
              </a:rPr>
              <a:t>kui</a:t>
            </a:r>
            <a:r>
              <a:rPr lang="en-US" sz="2800" dirty="0">
                <a:latin typeface="Avenir Light" panose="020B0402020203020204"/>
              </a:rPr>
              <a:t> 1m³ </a:t>
            </a:r>
            <a:r>
              <a:rPr lang="en-US" sz="2800" dirty="0" err="1">
                <a:latin typeface="Avenir Light" panose="020B0402020203020204"/>
              </a:rPr>
              <a:t>kullakaevanduses</a:t>
            </a:r>
            <a:r>
              <a:rPr lang="en-US" sz="2800" dirty="0">
                <a:latin typeface="Avenir Light" panose="020B0402020203020204"/>
              </a:rPr>
              <a:t>.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13728-DCD2-C1E9-90DB-8ECC38494E80}"/>
              </a:ext>
            </a:extLst>
          </p:cNvPr>
          <p:cNvSpPr txBox="1"/>
          <p:nvPr/>
        </p:nvSpPr>
        <p:spPr>
          <a:xfrm>
            <a:off x="10049329" y="2530475"/>
            <a:ext cx="763969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t-EE" sz="2800" b="1" i="0" dirty="0">
                <a:effectLst/>
                <a:latin typeface="Avenir Light" panose="020B0402020203020204"/>
              </a:rPr>
              <a:t>PATAREID</a:t>
            </a:r>
          </a:p>
          <a:p>
            <a:pPr algn="l"/>
            <a:endParaRPr lang="en-US" sz="2800" b="0" i="0" dirty="0">
              <a:effectLst/>
              <a:latin typeface="Avenir Light" panose="020B0402020203020204"/>
            </a:endParaRPr>
          </a:p>
          <a:p>
            <a:r>
              <a:rPr lang="en-US" sz="2800" b="1" i="0" dirty="0">
                <a:effectLst/>
                <a:latin typeface="Avenir Light" panose="020B0402020203020204"/>
              </a:rPr>
              <a:t>KUHU PANNA:</a:t>
            </a:r>
            <a:r>
              <a:rPr lang="en-US" sz="2800" b="0" i="0" dirty="0">
                <a:effectLst/>
                <a:latin typeface="Avenir Light" panose="020B0402020203020204"/>
              </a:rPr>
              <a:t> </a:t>
            </a:r>
            <a:r>
              <a:rPr lang="en-US" sz="2800" b="0" i="0" dirty="0" err="1">
                <a:effectLst/>
                <a:latin typeface="Avenir Light" panose="020B0402020203020204"/>
              </a:rPr>
              <a:t>Patareide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kogumiskastid</a:t>
            </a:r>
            <a:r>
              <a:rPr lang="et-EE" sz="2800" b="0" i="0" dirty="0">
                <a:effectLst/>
                <a:latin typeface="Avenir Light" panose="020B0402020203020204"/>
              </a:rPr>
              <a:t> poodides</a:t>
            </a:r>
            <a:endParaRPr lang="en-US" sz="2800" b="0" i="0" dirty="0">
              <a:effectLst/>
              <a:latin typeface="Avenir Light" panose="020B0402020203020204"/>
            </a:endParaRPr>
          </a:p>
          <a:p>
            <a:endParaRPr lang="et-EE" sz="2800" b="1" i="0" dirty="0">
              <a:effectLst/>
              <a:latin typeface="Avenir Light" panose="020B0402020203020204"/>
            </a:endParaRPr>
          </a:p>
          <a:p>
            <a:pPr algn="l"/>
            <a:r>
              <a:rPr lang="en-US" sz="2800" b="1" i="0" dirty="0">
                <a:effectLst/>
                <a:latin typeface="Avenir Light" panose="020B0402020203020204"/>
              </a:rPr>
              <a:t>TAASKASUTAMINE:</a:t>
            </a:r>
            <a:r>
              <a:rPr lang="en-US" sz="2800" b="0" i="0" dirty="0">
                <a:effectLst/>
                <a:latin typeface="Avenir Light" panose="020B0402020203020204"/>
              </a:rPr>
              <a:t> </a:t>
            </a:r>
            <a:r>
              <a:rPr lang="en-US" sz="2800" b="0" i="0" dirty="0" err="1">
                <a:effectLst/>
                <a:latin typeface="Avenir Light" panose="020B0402020203020204"/>
              </a:rPr>
              <a:t>Patareisid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taaskasutatakse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erinevates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toodetes</a:t>
            </a:r>
            <a:r>
              <a:rPr lang="en-US" sz="2800" b="0" i="0" dirty="0">
                <a:effectLst/>
                <a:latin typeface="Avenir Light" panose="020B0402020203020204"/>
              </a:rPr>
              <a:t>, </a:t>
            </a:r>
            <a:r>
              <a:rPr lang="en-US" sz="2800" b="0" i="0" dirty="0" err="1">
                <a:effectLst/>
                <a:latin typeface="Avenir Light" panose="020B0402020203020204"/>
              </a:rPr>
              <a:t>mida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alati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ei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seostatagi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energiaga</a:t>
            </a:r>
            <a:r>
              <a:rPr lang="en-US" sz="2800" b="0" i="0" dirty="0">
                <a:effectLst/>
                <a:latin typeface="Avenir Light" panose="020B0402020203020204"/>
              </a:rPr>
              <a:t>. </a:t>
            </a:r>
            <a:r>
              <a:rPr lang="en-US" sz="2800" b="0" i="0" dirty="0" err="1">
                <a:effectLst/>
                <a:latin typeface="Avenir Light" panose="020B0402020203020204"/>
              </a:rPr>
              <a:t>Nt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saab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patareidest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saadavat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tsinki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kasutada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päikesekaitsekreemis</a:t>
            </a:r>
            <a:r>
              <a:rPr lang="en-US" sz="2800" b="0" i="0" dirty="0">
                <a:effectLst/>
                <a:latin typeface="Avenir Light" panose="020B0402020203020204"/>
              </a:rPr>
              <a:t> ja </a:t>
            </a:r>
            <a:r>
              <a:rPr lang="en-US" sz="2800" b="0" i="0" dirty="0" err="1">
                <a:effectLst/>
                <a:latin typeface="Avenir Light" panose="020B0402020203020204"/>
              </a:rPr>
              <a:t>toidulisandites</a:t>
            </a:r>
            <a:r>
              <a:rPr lang="en-US" sz="2800" b="0" i="0" dirty="0">
                <a:effectLst/>
                <a:latin typeface="Avenir Light" panose="020B0402020203020204"/>
              </a:rPr>
              <a:t>. </a:t>
            </a:r>
            <a:r>
              <a:rPr lang="en-US" sz="2800" b="0" i="0" dirty="0" err="1">
                <a:effectLst/>
                <a:latin typeface="Avenir Light" panose="020B0402020203020204"/>
              </a:rPr>
              <a:t>Erinevaid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patareides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leiduvad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materjale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saab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kasutada</a:t>
            </a:r>
            <a:r>
              <a:rPr lang="en-US" sz="2800" b="0" i="0" dirty="0">
                <a:effectLst/>
                <a:latin typeface="Avenir Light" panose="020B0402020203020204"/>
              </a:rPr>
              <a:t> ka autoed </a:t>
            </a:r>
            <a:r>
              <a:rPr lang="en-US" sz="2800" b="0" i="0" dirty="0" err="1">
                <a:effectLst/>
                <a:latin typeface="Avenir Light" panose="020B0402020203020204"/>
              </a:rPr>
              <a:t>metalldetailide</a:t>
            </a:r>
            <a:r>
              <a:rPr lang="et-EE" sz="2800" b="0" i="0" dirty="0">
                <a:effectLst/>
                <a:latin typeface="Avenir Light" panose="020B0402020203020204"/>
              </a:rPr>
              <a:t>s</a:t>
            </a:r>
            <a:r>
              <a:rPr lang="en-US" sz="2800" b="0" i="0" dirty="0">
                <a:effectLst/>
                <a:latin typeface="Avenir Light" panose="020B0402020203020204"/>
              </a:rPr>
              <a:t> ja </a:t>
            </a:r>
            <a:r>
              <a:rPr lang="en-US" sz="2800" b="0" i="0" dirty="0" err="1">
                <a:effectLst/>
                <a:latin typeface="Avenir Light" panose="020B0402020203020204"/>
              </a:rPr>
              <a:t>terase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valmistamiseks</a:t>
            </a:r>
            <a:r>
              <a:rPr lang="en-US" sz="2800" b="0" i="0" dirty="0">
                <a:effectLst/>
                <a:latin typeface="Avenir Light" panose="020B0402020203020204"/>
              </a:rPr>
              <a:t>.</a:t>
            </a:r>
          </a:p>
          <a:p>
            <a:pPr algn="l"/>
            <a:endParaRPr lang="en-US" sz="2800" b="0" i="0" dirty="0">
              <a:effectLst/>
              <a:latin typeface="Avenir Light" panose="020B0402020203020204"/>
            </a:endParaRPr>
          </a:p>
          <a:p>
            <a:pPr algn="l"/>
            <a:r>
              <a:rPr lang="en-US" sz="2800" b="1" i="0" dirty="0">
                <a:effectLst/>
                <a:latin typeface="Avenir Light" panose="020B0402020203020204"/>
              </a:rPr>
              <a:t>HEA TEADA! </a:t>
            </a:r>
            <a:r>
              <a:rPr lang="en-US" sz="2800" b="0" i="0" dirty="0" err="1">
                <a:effectLst/>
                <a:latin typeface="Avenir Light" panose="020B0402020203020204"/>
              </a:rPr>
              <a:t>Patarei</a:t>
            </a:r>
            <a:r>
              <a:rPr lang="en-US" sz="2800" b="0" i="0" dirty="0">
                <a:effectLst/>
                <a:latin typeface="Avenir Light" panose="020B0402020203020204"/>
              </a:rPr>
              <a:t> on </a:t>
            </a:r>
            <a:r>
              <a:rPr lang="en-US" sz="2800" b="0" i="0" dirty="0" err="1">
                <a:effectLst/>
                <a:latin typeface="Avenir Light" panose="020B0402020203020204"/>
              </a:rPr>
              <a:t>ohtlik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materjal</a:t>
            </a:r>
            <a:r>
              <a:rPr lang="en-US" sz="2800" b="0" i="0" dirty="0">
                <a:effectLst/>
                <a:latin typeface="Avenir Light" panose="020B0402020203020204"/>
              </a:rPr>
              <a:t>, </a:t>
            </a:r>
            <a:r>
              <a:rPr lang="en-US" sz="2800" b="0" i="0" dirty="0" err="1">
                <a:effectLst/>
                <a:latin typeface="Avenir Light" panose="020B0402020203020204"/>
              </a:rPr>
              <a:t>kuna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sisaldab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söövitavaid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materjale</a:t>
            </a:r>
            <a:r>
              <a:rPr lang="en-US" sz="2800" b="0" i="0" dirty="0">
                <a:effectLst/>
                <a:latin typeface="Avenir Light" panose="020B0402020203020204"/>
              </a:rPr>
              <a:t> ja </a:t>
            </a:r>
            <a:r>
              <a:rPr lang="en-US" sz="2800" b="0" i="0" dirty="0" err="1">
                <a:effectLst/>
                <a:latin typeface="Avenir Light" panose="020B0402020203020204"/>
              </a:rPr>
              <a:t>raskmetalle</a:t>
            </a:r>
            <a:r>
              <a:rPr lang="en-US" sz="2800" b="0" i="0" dirty="0">
                <a:effectLst/>
                <a:latin typeface="Avenir Light" panose="020B0402020203020204"/>
              </a:rPr>
              <a:t>, mis </a:t>
            </a:r>
            <a:r>
              <a:rPr lang="en-US" sz="2800" b="0" i="0" dirty="0" err="1">
                <a:effectLst/>
                <a:latin typeface="Avenir Light" panose="020B0402020203020204"/>
              </a:rPr>
              <a:t>keskkonda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sattudes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jäävad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sinna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väga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pikaks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ajaks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ning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võivad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mürgitada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nii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loodust</a:t>
            </a:r>
            <a:r>
              <a:rPr lang="en-US" sz="2800" b="0" i="0" dirty="0">
                <a:effectLst/>
                <a:latin typeface="Avenir Light" panose="020B0402020203020204"/>
              </a:rPr>
              <a:t>, </a:t>
            </a:r>
            <a:r>
              <a:rPr lang="en-US" sz="2800" b="0" i="0" dirty="0" err="1">
                <a:effectLst/>
                <a:latin typeface="Avenir Light" panose="020B0402020203020204"/>
              </a:rPr>
              <a:t>loomi</a:t>
            </a:r>
            <a:r>
              <a:rPr lang="en-US" sz="2800" b="0" i="0" dirty="0">
                <a:effectLst/>
                <a:latin typeface="Avenir Light" panose="020B0402020203020204"/>
              </a:rPr>
              <a:t> </a:t>
            </a:r>
            <a:r>
              <a:rPr lang="en-US" sz="2800" b="0" i="0" dirty="0" err="1">
                <a:effectLst/>
                <a:latin typeface="Avenir Light" panose="020B0402020203020204"/>
              </a:rPr>
              <a:t>kui</a:t>
            </a:r>
            <a:r>
              <a:rPr lang="en-US" sz="2800" b="0" i="0" dirty="0">
                <a:effectLst/>
                <a:latin typeface="Avenir Light" panose="020B0402020203020204"/>
              </a:rPr>
              <a:t> ka </a:t>
            </a:r>
            <a:r>
              <a:rPr lang="en-US" sz="2800" b="0" i="0" dirty="0" err="1">
                <a:effectLst/>
                <a:latin typeface="Avenir Light" panose="020B0402020203020204"/>
              </a:rPr>
              <a:t>inimesi</a:t>
            </a:r>
            <a:r>
              <a:rPr lang="en-US" sz="2800" b="0" i="0" dirty="0">
                <a:effectLst/>
                <a:latin typeface="Avenir Light" panose="020B0402020203020204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24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19872" y="2454275"/>
            <a:ext cx="16371178" cy="94301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>
              <a:buNone/>
            </a:pPr>
            <a:r>
              <a:rPr 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Uuri oma seniselt jäätmekäitlusteenuse pakkujalt, millised on tänased võimalused jäätmeid üle anda – kas liigiti sorteerimine on nõutud, mitmeks tuleb jäätmeid sorteerida, millised on erinevate teenuste tasud, kas mingeid jäätmeid saab tasuta ära anda ja kui, siis kus ja milliseid? </a:t>
            </a: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t-EE" alt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Vähenda tarbimist - ära osta, kui ei ole vaja!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alt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Eelista väiksema/keskkonnasõbralikuma pakendiga või sootuks pakendivabasid tooteid. </a:t>
            </a:r>
          </a:p>
          <a:p>
            <a:pPr marL="0" indent="0">
              <a:buNone/>
            </a:pPr>
            <a:endParaRPr 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Sorteeri olmejäätmetest eraldi paber-papp, pakendid ja </a:t>
            </a:r>
            <a:r>
              <a:rPr lang="et-EE" sz="3600" dirty="0" err="1">
                <a:solidFill>
                  <a:schemeClr val="tx1"/>
                </a:solidFill>
                <a:latin typeface="Avenir Light" panose="020B0402020203020204" pitchFamily="34" charset="0"/>
              </a:rPr>
              <a:t>biojäätmed</a:t>
            </a:r>
            <a:r>
              <a:rPr 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 ning suur samm keskkonna heaks on juba astutud. </a:t>
            </a:r>
          </a:p>
          <a:p>
            <a:pPr marL="0" indent="0">
              <a:buNone/>
            </a:pP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600" dirty="0">
                <a:solidFill>
                  <a:schemeClr val="tx1"/>
                </a:solidFill>
                <a:latin typeface="Avenir Light" panose="020B0402020203020204" pitchFamily="34" charset="0"/>
              </a:rPr>
              <a:t>NB! Jäätmete liigiti kogumine ei tekita jäätmeid juurde. </a:t>
            </a: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 alt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3600" dirty="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10817256" cy="91307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n-US" spc="-10" err="1"/>
              <a:t>Millest</a:t>
            </a:r>
            <a:r>
              <a:rPr lang="en-US" spc="-10"/>
              <a:t> </a:t>
            </a:r>
            <a:r>
              <a:rPr lang="en-US" spc="-10" err="1"/>
              <a:t>alustada</a:t>
            </a:r>
            <a:r>
              <a:rPr lang="en-US" spc="-10"/>
              <a:t>?</a:t>
            </a:r>
            <a:endParaRPr spc="-10"/>
          </a:p>
        </p:txBody>
      </p:sp>
    </p:spTree>
    <p:extLst>
      <p:ext uri="{BB962C8B-B14F-4D97-AF65-F5344CB8AC3E}">
        <p14:creationId xmlns:p14="http://schemas.microsoft.com/office/powerpoint/2010/main" val="324204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19872" y="1992362"/>
            <a:ext cx="16371178" cy="8383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>
              <a:buNone/>
            </a:pP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  <a:ea typeface="Arial" panose="020B0604020202020204" pitchFamily="34" charset="0"/>
              </a:rPr>
              <a:t>Eestis tekib aastas keskmiselt 400 kg olmejäätmeid inimese kohta. 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60% nendest jäätmetest on pakendid, mis saaks materjalina uuesti ringlusesse suunata, kui need olmejäätmetest eraldi koguda. </a:t>
            </a:r>
          </a:p>
          <a:p>
            <a:pPr marL="0" indent="0">
              <a:buNone/>
            </a:pP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Looduses lagunevad mähkmed 500 aastat, paber 2,5 kuud, apelsinikoor 6 kuud, piimapakk 5 aastat, sigaretikoni 10-12 aastat, kilekott 10-20 aastat, plastpudel 50-80 aastat, õllepurk 200-500 aastat. </a:t>
            </a:r>
          </a:p>
          <a:p>
            <a:pPr marL="0" indent="0">
              <a:buNone/>
            </a:pP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dirty="0">
                <a:solidFill>
                  <a:schemeClr val="tx1"/>
                </a:solidFill>
                <a:latin typeface="Avenir Light" panose="020B0402020203020204" pitchFamily="34" charset="0"/>
              </a:rPr>
              <a:t>Miks sa ei sorteeri? Piinlik on! 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Avenir Light" panose="020B0402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https://youtu.be/O0Db0AfvGu8</a:t>
            </a: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dirty="0">
                <a:solidFill>
                  <a:schemeClr val="tx1"/>
                </a:solidFill>
                <a:latin typeface="Avenir Light" panose="020B0402020203020204" pitchFamily="34" charset="0"/>
              </a:rPr>
              <a:t>Murrame müüti: kõik jäätmed lähevad ahju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: 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Avenir Light" panose="020B0402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https://youtu.be/_qbeJpJNwkU</a:t>
            </a:r>
            <a:endParaRPr lang="et-EE" sz="3200" b="0" i="0" u="none" strike="noStrike" dirty="0">
              <a:solidFill>
                <a:schemeClr val="tx1"/>
              </a:solidFill>
              <a:effectLst/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dirty="0">
                <a:solidFill>
                  <a:schemeClr val="tx1"/>
                </a:solidFill>
                <a:latin typeface="Avenir Light" panose="020B0402020203020204" pitchFamily="34" charset="0"/>
              </a:rPr>
              <a:t>Murrame müüti: jäätmeid tuleb koguda kraanikausi all.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 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Avenir Light" panose="020B04020202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https://youtu.be/1UmprH4a3UA</a:t>
            </a:r>
            <a:endParaRPr lang="et-EE" sz="3200" b="0" i="0" u="none" strike="noStrike" dirty="0">
              <a:solidFill>
                <a:schemeClr val="tx1"/>
              </a:solidFill>
              <a:effectLst/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i="0" u="none" strike="noStrike" dirty="0">
                <a:solidFill>
                  <a:schemeClr val="tx1"/>
                </a:solidFill>
                <a:effectLst/>
                <a:latin typeface="Avenir Light" panose="020B0402020203020204" pitchFamily="34" charset="0"/>
              </a:rPr>
              <a:t>Rohkem vaatamist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: 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https://www.youtube.com/@tootjavastutusorganisatsioon</a:t>
            </a: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3200" b="0" i="0" u="none" strike="noStrike" dirty="0">
              <a:solidFill>
                <a:schemeClr val="tx1"/>
              </a:solidFill>
              <a:effectLst/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dirty="0">
                <a:solidFill>
                  <a:schemeClr val="tx1"/>
                </a:solidFill>
                <a:latin typeface="Avenir Light" panose="020B0402020203020204" pitchFamily="34" charset="0"/>
              </a:rPr>
              <a:t>Avalike pakendikonteinerite asukohad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</a:rPr>
              <a:t>: </a:t>
            </a:r>
            <a:r>
              <a:rPr lang="et-EE" sz="3200" dirty="0">
                <a:solidFill>
                  <a:schemeClr val="tx1"/>
                </a:solidFill>
                <a:latin typeface="Avenir Light" panose="020B04020202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www.kuhuviia.ee</a:t>
            </a: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3200" b="1" dirty="0">
                <a:solidFill>
                  <a:schemeClr val="tx1"/>
                </a:solidFill>
                <a:latin typeface="Avenir Light" panose="020B0402020203020204" pitchFamily="34" charset="0"/>
              </a:rPr>
              <a:t>Sorteerimisjuhendid leiad TVO kodulehelt: www.tvo.ee.</a:t>
            </a: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endParaRPr lang="et-EE" sz="3200" dirty="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10817256" cy="91307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n-US" spc="-10" err="1"/>
              <a:t>Põnevat</a:t>
            </a:r>
            <a:endParaRPr spc="-10"/>
          </a:p>
        </p:txBody>
      </p:sp>
    </p:spTree>
    <p:extLst>
      <p:ext uri="{BB962C8B-B14F-4D97-AF65-F5344CB8AC3E}">
        <p14:creationId xmlns:p14="http://schemas.microsoft.com/office/powerpoint/2010/main" val="144466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u kohatäide 7" descr="Pilt, millel on kujutatud toit, plast, kott, siseruumis&#10;&#10;Kirjeldus on genereeritud automaatselt ja see peaks olema täpne">
            <a:extLst>
              <a:ext uri="{FF2B5EF4-FFF2-40B4-BE49-F238E27FC236}">
                <a16:creationId xmlns:a16="http://schemas.microsoft.com/office/drawing/2014/main" id="{92DA820E-62FD-473B-085E-21CD5F93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3549" y="-162611"/>
            <a:ext cx="20632844" cy="1160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45768" y="0"/>
            <a:ext cx="10058331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87089" y="1614130"/>
            <a:ext cx="5609817" cy="91307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1090"/>
              </a:spcBef>
            </a:pPr>
            <a:r>
              <a:rPr lang="en-US" dirty="0" err="1"/>
              <a:t>Millest</a:t>
            </a:r>
            <a:r>
              <a:rPr lang="en-US" dirty="0"/>
              <a:t> </a:t>
            </a:r>
            <a:r>
              <a:rPr lang="en-US" dirty="0" err="1"/>
              <a:t>räägime</a:t>
            </a:r>
            <a:r>
              <a:rPr lang="en-US" dirty="0"/>
              <a:t>?</a:t>
            </a:r>
            <a:endParaRPr spc="-45" dirty="0"/>
          </a:p>
        </p:txBody>
      </p:sp>
      <p:sp>
        <p:nvSpPr>
          <p:cNvPr id="5" name="object 5"/>
          <p:cNvSpPr txBox="1"/>
          <p:nvPr/>
        </p:nvSpPr>
        <p:spPr>
          <a:xfrm>
            <a:off x="10971924" y="3065040"/>
            <a:ext cx="7766937" cy="74421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Taaskasutusorganisatsioonid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Eestis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,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valdkonna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väljakutsed</a:t>
            </a:r>
            <a:endParaRPr lang="en-US" sz="400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00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Kuidas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sorteerida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ja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mida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sorteerida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?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00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Mis on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ja mis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saab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pakendist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edasi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?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00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Q&amp;A,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huvitavaid</a:t>
            </a:r>
            <a:r>
              <a:rPr lang="en-US" sz="400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00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fakte</a:t>
            </a:r>
            <a:endParaRPr lang="en-US" sz="4000">
              <a:latin typeface="Avenir Light" panose="020B0402020203020204" pitchFamily="34" charset="0"/>
              <a:cs typeface="Avenir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0FC183E-1B42-8808-8D73-796A4817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873" y="691860"/>
            <a:ext cx="13210906" cy="1202928"/>
          </a:xfrm>
        </p:spPr>
        <p:txBody>
          <a:bodyPr/>
          <a:lstStyle/>
          <a:p>
            <a:r>
              <a:rPr lang="et-EE" dirty="0" err="1"/>
              <a:t>Tõdva</a:t>
            </a:r>
            <a:r>
              <a:rPr lang="et-EE" dirty="0"/>
              <a:t> Aiasõprade Seltsi ringlusmaja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CB657D7-5C83-8F9C-810B-193543697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Pilt 4" descr="Pilt, millel on kujutatud õues, taevas, puu, taim&#10;&#10;Kirjeldus on genereeritud automaatselt">
            <a:extLst>
              <a:ext uri="{FF2B5EF4-FFF2-40B4-BE49-F238E27FC236}">
                <a16:creationId xmlns:a16="http://schemas.microsoft.com/office/drawing/2014/main" id="{94CDD823-1A72-E4C2-EB59-D189C3A96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74" y="1989056"/>
            <a:ext cx="12137970" cy="9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3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" y="794"/>
            <a:ext cx="20104094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872" y="2998370"/>
            <a:ext cx="14334642" cy="3848489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 marR="5080">
              <a:lnSpc>
                <a:spcPts val="9230"/>
              </a:lnSpc>
              <a:spcBef>
                <a:spcPts val="1950"/>
              </a:spcBef>
            </a:pPr>
            <a:r>
              <a:rPr lang="et-EE" sz="9200" dirty="0"/>
              <a:t>Aitäh kuulamast! </a:t>
            </a:r>
            <a:br>
              <a:rPr lang="et-EE" sz="9200" dirty="0"/>
            </a:br>
            <a:br>
              <a:rPr lang="et-EE" sz="9200" dirty="0"/>
            </a:br>
            <a:endParaRPr sz="92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46C4E8A-A3AA-82D2-AC25-A2730A7303AC}"/>
              </a:ext>
            </a:extLst>
          </p:cNvPr>
          <p:cNvSpPr txBox="1"/>
          <p:nvPr/>
        </p:nvSpPr>
        <p:spPr>
          <a:xfrm>
            <a:off x="919872" y="7788275"/>
            <a:ext cx="11494378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 algn="l">
              <a:buNone/>
            </a:pPr>
            <a:r>
              <a:rPr lang="et-EE" sz="3600">
                <a:solidFill>
                  <a:schemeClr val="tx1"/>
                </a:solidFill>
                <a:latin typeface="Avenir Book" panose="02000503020000020003" pitchFamily="2" charset="0"/>
              </a:rPr>
              <a:t>Gaili Eding</a:t>
            </a:r>
          </a:p>
          <a:p>
            <a:pPr marL="0" indent="0" algn="l">
              <a:buNone/>
            </a:pPr>
            <a:endParaRPr lang="et-EE" sz="360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t-EE" sz="3600">
                <a:solidFill>
                  <a:schemeClr val="tx1"/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gaili.eding@tvo.ee</a:t>
            </a:r>
            <a:endParaRPr lang="et-EE" sz="360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endParaRPr lang="et-EE" sz="360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0" indent="0" algn="l">
              <a:buNone/>
            </a:pPr>
            <a:r>
              <a:rPr lang="et-EE" sz="3600">
                <a:solidFill>
                  <a:schemeClr val="tx1"/>
                </a:solidFill>
                <a:latin typeface="Avenir Book" panose="02000503020000020003" pitchFamily="2" charset="0"/>
              </a:rPr>
              <a:t>Tel. 55 47 535</a:t>
            </a:r>
          </a:p>
        </p:txBody>
      </p:sp>
    </p:spTree>
    <p:extLst>
      <p:ext uri="{BB962C8B-B14F-4D97-AF65-F5344CB8AC3E}">
        <p14:creationId xmlns:p14="http://schemas.microsoft.com/office/powerpoint/2010/main" val="246332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871" y="505033"/>
            <a:ext cx="16114363" cy="1942006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9600" u="sng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Litsenseeritud</a:t>
            </a:r>
            <a:r>
              <a:rPr lang="en-US" sz="9600" u="sng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TKO-d </a:t>
            </a:r>
            <a:r>
              <a:rPr lang="en-US" sz="9600" u="sng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Eestis</a:t>
            </a:r>
            <a:r>
              <a:rPr lang="en-US" sz="9600" u="sng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: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C1D3970-C238-C92D-D50F-A4ED2E617028}"/>
              </a:ext>
            </a:extLst>
          </p:cNvPr>
          <p:cNvSpPr txBox="1"/>
          <p:nvPr/>
        </p:nvSpPr>
        <p:spPr>
          <a:xfrm>
            <a:off x="1032993" y="2584281"/>
            <a:ext cx="14821526" cy="7134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8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Eesti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Pandipakend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OÜ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8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Eesti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Pakendiringlus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OÜ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8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Eesti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Taasaksutusorganisatsioon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MTÜ</a:t>
            </a: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endParaRPr lang="en-US" sz="4800" dirty="0">
              <a:solidFill>
                <a:srgbClr val="231F20"/>
              </a:solidFill>
              <a:latin typeface="Avenir Light" panose="020B0402020203020204" pitchFamily="34" charset="0"/>
              <a:cs typeface="Avenir Book"/>
            </a:endParaRPr>
          </a:p>
          <a:p>
            <a:pPr marL="12700" marR="5080">
              <a:lnSpc>
                <a:spcPct val="119500"/>
              </a:lnSpc>
              <a:spcBef>
                <a:spcPts val="95"/>
              </a:spcBef>
            </a:pPr>
            <a:r>
              <a:rPr lang="en-US" sz="4800" dirty="0" err="1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Tootjavastutusorganisatsioon</a:t>
            </a:r>
            <a:r>
              <a:rPr lang="en-US" sz="4800" dirty="0">
                <a:solidFill>
                  <a:srgbClr val="231F20"/>
                </a:solidFill>
                <a:latin typeface="Avenir Light" panose="020B0402020203020204" pitchFamily="34" charset="0"/>
                <a:cs typeface="Avenir Book"/>
              </a:rPr>
              <a:t> OÜ</a:t>
            </a:r>
            <a:endParaRPr sz="4800" dirty="0">
              <a:latin typeface="Avenir Light" panose="020B0402020203020204" pitchFamily="34" charset="0"/>
              <a:cs typeface="Avenir Book"/>
            </a:endParaRPr>
          </a:p>
        </p:txBody>
      </p:sp>
      <p:pic>
        <p:nvPicPr>
          <p:cNvPr id="6" name="Pilt 6">
            <a:extLst>
              <a:ext uri="{FF2B5EF4-FFF2-40B4-BE49-F238E27FC236}">
                <a16:creationId xmlns:a16="http://schemas.microsoft.com/office/drawing/2014/main" id="{FDAD376D-8640-D7E9-4645-9AC4AD2D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59" y="2409722"/>
            <a:ext cx="2895600" cy="289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ldiotsingu eesti taaskasutusorganisatsioon tulemus">
            <a:extLst>
              <a:ext uri="{FF2B5EF4-FFF2-40B4-BE49-F238E27FC236}">
                <a16:creationId xmlns:a16="http://schemas.microsoft.com/office/drawing/2014/main" id="{BD513F61-1A4F-92C9-73EB-C9AFEB12D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87" y="6782786"/>
            <a:ext cx="1332577" cy="133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A2D30A-F2C5-0B61-1AEF-10F0C72B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966" r="94483">
                        <a14:foregroundMark x1="47241" y1="44167" x2="47241" y2="44167"/>
                        <a14:foregroundMark x1="19310" y1="12500" x2="19310" y2="12500"/>
                        <a14:foregroundMark x1="26552" y1="12500" x2="26552" y2="12500"/>
                        <a14:foregroundMark x1="9310" y1="47500" x2="9310" y2="47500"/>
                        <a14:foregroundMark x1="15172" y1="82500" x2="15172" y2="82500"/>
                        <a14:foregroundMark x1="12069" y1="79167" x2="12069" y2="79167"/>
                        <a14:foregroundMark x1="11034" y1="75833" x2="11034" y2="75833"/>
                        <a14:foregroundMark x1="35172" y1="79167" x2="35172" y2="79167"/>
                        <a14:foregroundMark x1="39655" y1="55000" x2="39655" y2="55000"/>
                        <a14:foregroundMark x1="38621" y1="70833" x2="38621" y2="70833"/>
                        <a14:foregroundMark x1="37931" y1="71667" x2="37931" y2="71667"/>
                        <a14:foregroundMark x1="34138" y1="80833" x2="34138" y2="80833"/>
                        <a14:foregroundMark x1="62069" y1="55833" x2="62069" y2="55833"/>
                        <a14:foregroundMark x1="75862" y1="49167" x2="75862" y2="49167"/>
                        <a14:foregroundMark x1="94483" y1="57500" x2="94483" y2="57500"/>
                        <a14:foregroundMark x1="18276" y1="19167" x2="18276" y2="19167"/>
                        <a14:foregroundMark x1="29310" y1="15833" x2="29310" y2="15833"/>
                        <a14:backgroundMark x1="33793" y1="77500" x2="33793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3478" y="8605375"/>
            <a:ext cx="3220394" cy="1332577"/>
          </a:xfrm>
          <a:prstGeom prst="rect">
            <a:avLst/>
          </a:prstGeom>
        </p:spPr>
      </p:pic>
      <p:pic>
        <p:nvPicPr>
          <p:cNvPr id="13" name="Picture 12" descr="A green arrows with a map in the middle&#10;&#10;Description automatically generated">
            <a:extLst>
              <a:ext uri="{FF2B5EF4-FFF2-40B4-BE49-F238E27FC236}">
                <a16:creationId xmlns:a16="http://schemas.microsoft.com/office/drawing/2014/main" id="{28B2C84A-CEB5-68C1-CDC7-39CA7FBAB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91" y="3972459"/>
            <a:ext cx="4193816" cy="41938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919872" y="3292475"/>
            <a:ext cx="17133178" cy="67832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indent="0">
              <a:buNone/>
            </a:pP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Eestis on jäätmete liigiti kogumine olnud </a:t>
            </a:r>
            <a:r>
              <a:rPr lang="et-EE" sz="4000" b="1">
                <a:solidFill>
                  <a:schemeClr val="tx1"/>
                </a:solidFill>
                <a:latin typeface="Avenir Light" panose="020B0402020203020204" pitchFamily="34" charset="0"/>
              </a:rPr>
              <a:t>kohustuslik aastast 2007</a:t>
            </a: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. </a:t>
            </a:r>
          </a:p>
          <a:p>
            <a:pPr marL="0" indent="0">
              <a:buNone/>
            </a:pPr>
            <a:endParaRPr lang="et-EE" sz="400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Uuringud näitavad, et </a:t>
            </a:r>
            <a:r>
              <a:rPr lang="et-EE" sz="4000" b="1">
                <a:solidFill>
                  <a:schemeClr val="tx1"/>
                </a:solidFill>
                <a:latin typeface="Avenir Light" panose="020B0402020203020204" pitchFamily="34" charset="0"/>
              </a:rPr>
              <a:t>viimase 10 aasta jooksul </a:t>
            </a: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ei ole Eestis jäätmete liigiti kogumisel märkimisväärset arengut toimunud. </a:t>
            </a:r>
          </a:p>
          <a:p>
            <a:pPr marL="0" indent="0">
              <a:buNone/>
            </a:pPr>
            <a:endParaRPr lang="et-EE" sz="400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Täna taaskasutatakse </a:t>
            </a:r>
            <a:r>
              <a:rPr lang="et-EE" sz="4000" b="1">
                <a:solidFill>
                  <a:schemeClr val="tx1"/>
                </a:solidFill>
                <a:latin typeface="Avenir Light" panose="020B0402020203020204" pitchFamily="34" charset="0"/>
              </a:rPr>
              <a:t>ainult kolmandik </a:t>
            </a: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tekkivatest jäätmetest. Aastaks 2025 peame taaskasutama olmejäätmetest 55% ja 2030. aastaks 60%. </a:t>
            </a:r>
            <a:endParaRPr lang="en-US" sz="400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sz="4000">
                <a:solidFill>
                  <a:schemeClr val="tx1"/>
                </a:solidFill>
                <a:latin typeface="Avenir Light" panose="020B0402020203020204" pitchFamily="34" charset="0"/>
              </a:rPr>
              <a:t>Kuidas need eesmärgid täita?</a:t>
            </a:r>
          </a:p>
          <a:p>
            <a:pPr marL="0" indent="0">
              <a:buNone/>
            </a:pPr>
            <a:endParaRPr lang="et-EE" altLang="en-US" sz="4000">
              <a:solidFill>
                <a:schemeClr val="tx1"/>
              </a:solidFill>
              <a:latin typeface="Avenir Light" panose="020B0402020203020204" pitchFamily="34" charset="0"/>
            </a:endParaRPr>
          </a:p>
          <a:p>
            <a:pPr marL="0" indent="0">
              <a:buNone/>
            </a:pPr>
            <a:r>
              <a:rPr lang="et-EE" altLang="en-US" sz="4000">
                <a:solidFill>
                  <a:schemeClr val="tx1"/>
                </a:solidFill>
                <a:latin typeface="Avenir Light" panose="020B0402020203020204" pitchFamily="34" charset="0"/>
              </a:rPr>
              <a:t>Inimesed enamasti teavad, et nad peaksid oma jäätmeid sorteerima, aga…</a:t>
            </a:r>
          </a:p>
          <a:p>
            <a:pPr marL="0" indent="0">
              <a:buNone/>
            </a:pPr>
            <a:endParaRPr lang="et-EE" sz="400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6693777" cy="91307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n-US" err="1"/>
              <a:t>Praegune</a:t>
            </a:r>
            <a:r>
              <a:rPr lang="en-US"/>
              <a:t> </a:t>
            </a:r>
            <a:r>
              <a:rPr lang="en-US" err="1"/>
              <a:t>olukord</a:t>
            </a:r>
            <a:endParaRPr spc="-1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12">
            <a:extLst>
              <a:ext uri="{FF2B5EF4-FFF2-40B4-BE49-F238E27FC236}">
                <a16:creationId xmlns:a16="http://schemas.microsoft.com/office/drawing/2014/main" id="{9DDFFA4D-90B9-2FFA-E1C6-8229E6A2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5323221"/>
            <a:ext cx="10591800" cy="6198853"/>
          </a:xfrm>
          <a:prstGeom prst="rect">
            <a:avLst/>
          </a:prstGeom>
        </p:spPr>
      </p:pic>
      <p:pic>
        <p:nvPicPr>
          <p:cNvPr id="6" name="Pilt 14">
            <a:extLst>
              <a:ext uri="{FF2B5EF4-FFF2-40B4-BE49-F238E27FC236}">
                <a16:creationId xmlns:a16="http://schemas.microsoft.com/office/drawing/2014/main" id="{CCCD8FFF-88C3-DE90-2312-B4C1AD469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52" y="-146663"/>
            <a:ext cx="9771622" cy="5496537"/>
          </a:xfrm>
          <a:prstGeom prst="rect">
            <a:avLst/>
          </a:prstGeom>
        </p:spPr>
      </p:pic>
      <p:pic>
        <p:nvPicPr>
          <p:cNvPr id="4" name="Sisu kohatäide 10">
            <a:extLst>
              <a:ext uri="{FF2B5EF4-FFF2-40B4-BE49-F238E27FC236}">
                <a16:creationId xmlns:a16="http://schemas.microsoft.com/office/drawing/2014/main" id="{9A01E96A-AD0A-AF5E-E621-6AECEA8E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395728" y="2424903"/>
            <a:ext cx="11463868" cy="6361510"/>
          </a:xfrm>
          <a:prstGeom prst="rect">
            <a:avLst/>
          </a:prstGeom>
        </p:spPr>
      </p:pic>
      <p:pic>
        <p:nvPicPr>
          <p:cNvPr id="8" name="Pilt 18">
            <a:extLst>
              <a:ext uri="{FF2B5EF4-FFF2-40B4-BE49-F238E27FC236}">
                <a16:creationId xmlns:a16="http://schemas.microsoft.com/office/drawing/2014/main" id="{46EE38E3-47C0-528D-E7D2-48FFC3FC7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5850" y="-154517"/>
            <a:ext cx="6448425" cy="114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6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9284577" cy="1656864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t-EE">
                <a:latin typeface="Avenir Black" panose="02000503020000020003" pitchFamily="2" charset="0"/>
              </a:rPr>
              <a:t>R</a:t>
            </a:r>
            <a:r>
              <a:rPr lang="en-US" err="1">
                <a:latin typeface="Avenir Black" panose="02000503020000020003" pitchFamily="2" charset="0"/>
              </a:rPr>
              <a:t>inglusse</a:t>
            </a:r>
            <a:r>
              <a:rPr lang="en-US">
                <a:latin typeface="Avenir Black" panose="02000503020000020003" pitchFamily="2" charset="0"/>
              </a:rPr>
              <a:t> </a:t>
            </a:r>
            <a:r>
              <a:rPr lang="et-EE">
                <a:latin typeface="Avenir Black" panose="02000503020000020003" pitchFamily="2" charset="0"/>
              </a:rPr>
              <a:t>saab </a:t>
            </a:r>
            <a:r>
              <a:rPr lang="en-US" err="1">
                <a:latin typeface="Avenir Black" panose="02000503020000020003" pitchFamily="2" charset="0"/>
              </a:rPr>
              <a:t>võtta</a:t>
            </a:r>
            <a:br>
              <a:rPr lang="et-EE">
                <a:latin typeface="Avenir Black" panose="02000503020000020003" pitchFamily="2" charset="0"/>
              </a:rPr>
            </a:br>
            <a:r>
              <a:rPr lang="et-EE">
                <a:latin typeface="Avenir Black" panose="02000503020000020003" pitchFamily="2" charset="0"/>
              </a:rPr>
              <a:t>ainult sorteeritud jäätmeid</a:t>
            </a:r>
            <a:endParaRPr spc="-10"/>
          </a:p>
        </p:txBody>
      </p:sp>
      <p:pic>
        <p:nvPicPr>
          <p:cNvPr id="5" name="Pilt 26">
            <a:extLst>
              <a:ext uri="{FF2B5EF4-FFF2-40B4-BE49-F238E27FC236}">
                <a16:creationId xmlns:a16="http://schemas.microsoft.com/office/drawing/2014/main" id="{8089C39F-E2B9-FB8C-B4CB-671AAD1C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552" y="2987675"/>
            <a:ext cx="2000329" cy="1943339"/>
          </a:xfrm>
          <a:prstGeom prst="rect">
            <a:avLst/>
          </a:prstGeom>
        </p:spPr>
      </p:pic>
      <p:pic>
        <p:nvPicPr>
          <p:cNvPr id="6" name="Pilt 14">
            <a:extLst>
              <a:ext uri="{FF2B5EF4-FFF2-40B4-BE49-F238E27FC236}">
                <a16:creationId xmlns:a16="http://schemas.microsoft.com/office/drawing/2014/main" id="{FD1DB6B2-A16C-0EC6-448B-698CB88FB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0" y="8169275"/>
            <a:ext cx="2238375" cy="2195052"/>
          </a:xfrm>
          <a:prstGeom prst="rect">
            <a:avLst/>
          </a:prstGeom>
        </p:spPr>
      </p:pic>
      <p:pic>
        <p:nvPicPr>
          <p:cNvPr id="7" name="Pilt 22">
            <a:extLst>
              <a:ext uri="{FF2B5EF4-FFF2-40B4-BE49-F238E27FC236}">
                <a16:creationId xmlns:a16="http://schemas.microsoft.com/office/drawing/2014/main" id="{E1A79867-FBAF-BA10-9BD3-2106645C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8125059"/>
            <a:ext cx="2238375" cy="2225130"/>
          </a:xfrm>
          <a:prstGeom prst="rect">
            <a:avLst/>
          </a:prstGeom>
        </p:spPr>
      </p:pic>
      <p:pic>
        <p:nvPicPr>
          <p:cNvPr id="9" name="Pilt 28">
            <a:extLst>
              <a:ext uri="{FF2B5EF4-FFF2-40B4-BE49-F238E27FC236}">
                <a16:creationId xmlns:a16="http://schemas.microsoft.com/office/drawing/2014/main" id="{E5D988B5-BE39-B1BE-9D1A-37EFC48DC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650" y="8155137"/>
            <a:ext cx="2115231" cy="2195052"/>
          </a:xfrm>
          <a:prstGeom prst="rect">
            <a:avLst/>
          </a:prstGeom>
        </p:spPr>
      </p:pic>
      <p:pic>
        <p:nvPicPr>
          <p:cNvPr id="10" name="Pilt 36">
            <a:extLst>
              <a:ext uri="{FF2B5EF4-FFF2-40B4-BE49-F238E27FC236}">
                <a16:creationId xmlns:a16="http://schemas.microsoft.com/office/drawing/2014/main" id="{0A5E616A-B6AF-7311-6EC6-3995CE7AF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6650" y="8169275"/>
            <a:ext cx="2000329" cy="2180914"/>
          </a:xfrm>
          <a:prstGeom prst="rect">
            <a:avLst/>
          </a:prstGeom>
        </p:spPr>
      </p:pic>
      <p:pic>
        <p:nvPicPr>
          <p:cNvPr id="11" name="Pilt 41">
            <a:extLst>
              <a:ext uri="{FF2B5EF4-FFF2-40B4-BE49-F238E27FC236}">
                <a16:creationId xmlns:a16="http://schemas.microsoft.com/office/drawing/2014/main" id="{768D1F3F-6670-CFC8-83C9-07D841253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8050" y="8169275"/>
            <a:ext cx="2071182" cy="21809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22039D-F65A-3DE3-720C-994DDBF17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115" y="6950075"/>
            <a:ext cx="1059443" cy="10241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06CD66-9B0B-5D01-CCB2-9EBAA6779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365" y="6950075"/>
            <a:ext cx="1059443" cy="10241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4C1DF4-C4F9-926A-57AC-CC07EBDB0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1994" y="6950075"/>
            <a:ext cx="1059443" cy="10241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B4CC03-DF82-A217-A256-564B8D596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7092" y="6950075"/>
            <a:ext cx="1059443" cy="10241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BFB5F8-70AF-FA97-BB30-4071FD24B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3919" y="6950075"/>
            <a:ext cx="1059443" cy="10241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090F7A8-183D-BD71-1239-8940B659C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1104" y="3259574"/>
            <a:ext cx="1447800" cy="139954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08C38AD-E772-4E76-A41A-F96096511F03}"/>
              </a:ext>
            </a:extLst>
          </p:cNvPr>
          <p:cNvSpPr/>
          <p:nvPr/>
        </p:nvSpPr>
        <p:spPr>
          <a:xfrm rot="2743323">
            <a:off x="14551175" y="3944205"/>
            <a:ext cx="1447658" cy="80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8CF260-75C7-D6E7-A216-C7D021A53F53}"/>
              </a:ext>
            </a:extLst>
          </p:cNvPr>
          <p:cNvSpPr/>
          <p:nvPr/>
        </p:nvSpPr>
        <p:spPr>
          <a:xfrm rot="18880118">
            <a:off x="14530878" y="3918848"/>
            <a:ext cx="1447658" cy="809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1BD472-4864-EFB8-0276-7A88E565D944}"/>
              </a:ext>
            </a:extLst>
          </p:cNvPr>
          <p:cNvCxnSpPr>
            <a:cxnSpLocks/>
          </p:cNvCxnSpPr>
          <p:nvPr/>
        </p:nvCxnSpPr>
        <p:spPr>
          <a:xfrm>
            <a:off x="9764607" y="5197475"/>
            <a:ext cx="0" cy="1144070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78E4702-670E-684C-E36C-05A138DDDA34}"/>
              </a:ext>
            </a:extLst>
          </p:cNvPr>
          <p:cNvCxnSpPr>
            <a:cxnSpLocks/>
          </p:cNvCxnSpPr>
          <p:nvPr/>
        </p:nvCxnSpPr>
        <p:spPr>
          <a:xfrm>
            <a:off x="10204996" y="5184321"/>
            <a:ext cx="2832096" cy="1537154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F6D7D04-AA0B-E12A-9659-644F41FC4646}"/>
              </a:ext>
            </a:extLst>
          </p:cNvPr>
          <p:cNvCxnSpPr>
            <a:cxnSpLocks/>
          </p:cNvCxnSpPr>
          <p:nvPr/>
        </p:nvCxnSpPr>
        <p:spPr>
          <a:xfrm flipH="1">
            <a:off x="6691246" y="5197475"/>
            <a:ext cx="2650748" cy="1381787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D515A46-EC29-D345-83F6-E400ECDC1DD7}"/>
              </a:ext>
            </a:extLst>
          </p:cNvPr>
          <p:cNvCxnSpPr>
            <a:cxnSpLocks/>
          </p:cNvCxnSpPr>
          <p:nvPr/>
        </p:nvCxnSpPr>
        <p:spPr>
          <a:xfrm>
            <a:off x="10871881" y="5045075"/>
            <a:ext cx="6056750" cy="1830416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2F435BB-EE98-FE19-9FCE-862E854C5EBE}"/>
              </a:ext>
            </a:extLst>
          </p:cNvPr>
          <p:cNvCxnSpPr>
            <a:cxnSpLocks/>
          </p:cNvCxnSpPr>
          <p:nvPr/>
        </p:nvCxnSpPr>
        <p:spPr>
          <a:xfrm flipV="1">
            <a:off x="2813050" y="5064245"/>
            <a:ext cx="5934808" cy="1657230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4BB36B-12F4-3731-5BE7-71CE6F3408AF}"/>
              </a:ext>
            </a:extLst>
          </p:cNvPr>
          <p:cNvCxnSpPr>
            <a:cxnSpLocks/>
          </p:cNvCxnSpPr>
          <p:nvPr/>
        </p:nvCxnSpPr>
        <p:spPr>
          <a:xfrm>
            <a:off x="11347450" y="4094189"/>
            <a:ext cx="2552806" cy="0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65802C-5CAA-CBB8-88B0-4C93740B5C57}"/>
              </a:ext>
            </a:extLst>
          </p:cNvPr>
          <p:cNvCxnSpPr>
            <a:cxnSpLocks/>
          </p:cNvCxnSpPr>
          <p:nvPr/>
        </p:nvCxnSpPr>
        <p:spPr>
          <a:xfrm flipH="1">
            <a:off x="13445655" y="4092629"/>
            <a:ext cx="463085" cy="265086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29E499C-45B8-FACB-587E-51F325086480}"/>
              </a:ext>
            </a:extLst>
          </p:cNvPr>
          <p:cNvCxnSpPr>
            <a:cxnSpLocks/>
          </p:cNvCxnSpPr>
          <p:nvPr/>
        </p:nvCxnSpPr>
        <p:spPr>
          <a:xfrm>
            <a:off x="13428686" y="3910159"/>
            <a:ext cx="471570" cy="183250"/>
          </a:xfrm>
          <a:prstGeom prst="line">
            <a:avLst/>
          </a:prstGeom>
          <a:ln w="38100">
            <a:solidFill>
              <a:srgbClr val="0F59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3727450" y="3015943"/>
            <a:ext cx="13563600" cy="77681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t-EE" sz="3600">
                <a:solidFill>
                  <a:schemeClr val="tx1"/>
                </a:solidFill>
                <a:latin typeface="Avenir Light" panose="020B0402020203020204"/>
              </a:rPr>
              <a:t>plast- ja metallpakendid ning joogikartong (plastist joogipudeli ja kanistrid, jogurtitopsid ja võikarbid, õli-, ketšupi- ja majoneesipurgid, kosmeetika ja hooldustoodete pakendid (nt. šampoonipudelid), plastkarbid (nt. salatikarbid), kilekotid, alumiiniumist ja muust metallist joogipurgid, konservikarbid jne.);</a:t>
            </a:r>
          </a:p>
          <a:p>
            <a:endParaRPr lang="et-EE" sz="3600">
              <a:solidFill>
                <a:schemeClr val="tx1"/>
              </a:solidFill>
              <a:latin typeface="Avenir Light" panose="020B0402020203020204"/>
            </a:endParaRPr>
          </a:p>
          <a:p>
            <a:r>
              <a:rPr lang="et-EE" sz="3600">
                <a:solidFill>
                  <a:schemeClr val="tx1"/>
                </a:solidFill>
                <a:latin typeface="Avenir Light" panose="020B0402020203020204"/>
              </a:rPr>
              <a:t>klaaspakendid (</a:t>
            </a:r>
            <a:r>
              <a:rPr lang="fi-FI" sz="3600">
                <a:solidFill>
                  <a:schemeClr val="tx1"/>
                </a:solidFill>
                <a:latin typeface="Avenir Light" panose="020B0402020203020204"/>
              </a:rPr>
              <a:t>värvitust ja värvilisest klaasist pudelid ja purgid (sh puhtad siirupi- ja õlipudelid</a:t>
            </a:r>
            <a:r>
              <a:rPr lang="et-EE" sz="3600">
                <a:solidFill>
                  <a:schemeClr val="tx1"/>
                </a:solidFill>
                <a:latin typeface="Avenir Light" panose="020B0402020203020204"/>
              </a:rPr>
              <a:t>, kange alkoholi pudelid jne.);</a:t>
            </a:r>
          </a:p>
          <a:p>
            <a:endParaRPr lang="et-EE" sz="3600">
              <a:solidFill>
                <a:schemeClr val="tx1"/>
              </a:solidFill>
              <a:latin typeface="Avenir Light" panose="020B0402020203020204"/>
            </a:endParaRPr>
          </a:p>
          <a:p>
            <a:endParaRPr lang="et-EE" sz="3600">
              <a:solidFill>
                <a:schemeClr val="tx1"/>
              </a:solidFill>
              <a:latin typeface="Avenir Light" panose="020B0402020203020204"/>
            </a:endParaRPr>
          </a:p>
          <a:p>
            <a:r>
              <a:rPr lang="et-EE" sz="3600">
                <a:solidFill>
                  <a:schemeClr val="tx1"/>
                </a:solidFill>
                <a:latin typeface="Avenir Light" panose="020B0402020203020204"/>
              </a:rPr>
              <a:t>papist ja paberist pakendid (pappkastid, pappkastid ja -karbid, jõupaber ja paberkotid, hambapastatuube ja kosmeetikatooteid ümbritsevad paberpakendid jne.).</a:t>
            </a:r>
          </a:p>
          <a:p>
            <a:endParaRPr lang="et-EE" sz="3600">
              <a:solidFill>
                <a:schemeClr val="tx1"/>
              </a:solidFill>
              <a:latin typeface="Avenir Light" panose="020B0402020203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10817256" cy="1672253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t-EE"/>
              <a:t>Mida koguda? </a:t>
            </a:r>
            <a:br>
              <a:rPr lang="en-US"/>
            </a:br>
            <a:r>
              <a:rPr lang="et-EE" sz="6000">
                <a:latin typeface="Avenir Light" panose="020B0402020203020204"/>
              </a:rPr>
              <a:t>Kogu olmejäätmetest eraldi:</a:t>
            </a:r>
            <a:endParaRPr spc="-10"/>
          </a:p>
        </p:txBody>
      </p:sp>
      <p:pic>
        <p:nvPicPr>
          <p:cNvPr id="6" name="Sisu kohatäide 4">
            <a:extLst>
              <a:ext uri="{FF2B5EF4-FFF2-40B4-BE49-F238E27FC236}">
                <a16:creationId xmlns:a16="http://schemas.microsoft.com/office/drawing/2014/main" id="{551BA95C-EAD1-A3CE-5984-A65E7542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56" y="2730410"/>
            <a:ext cx="2813315" cy="2906885"/>
          </a:xfrm>
          <a:prstGeom prst="rect">
            <a:avLst/>
          </a:prstGeom>
        </p:spPr>
      </p:pic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9C56D72F-0645-0261-5156-EEF7A88A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5" y="5654675"/>
            <a:ext cx="2813315" cy="2490688"/>
          </a:xfrm>
          <a:prstGeom prst="rect">
            <a:avLst/>
          </a:prstGeom>
        </p:spPr>
      </p:pic>
      <p:pic>
        <p:nvPicPr>
          <p:cNvPr id="8" name="Pilt 9">
            <a:extLst>
              <a:ext uri="{FF2B5EF4-FFF2-40B4-BE49-F238E27FC236}">
                <a16:creationId xmlns:a16="http://schemas.microsoft.com/office/drawing/2014/main" id="{AE56B76D-739B-088A-D5C6-B376B89DD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54" y="8141943"/>
            <a:ext cx="2813315" cy="24755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3806235" y="3698712"/>
            <a:ext cx="14935200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t-EE" sz="3600" dirty="0">
                <a:solidFill>
                  <a:schemeClr val="tx1"/>
                </a:solidFill>
                <a:latin typeface="Avenir Light" panose="020B0402020203020204"/>
              </a:rPr>
              <a:t>Biojäätmed määrivad nii pakendite kui paberikonteineri sisu. </a:t>
            </a:r>
          </a:p>
          <a:p>
            <a:endParaRPr lang="et-EE" sz="3600" dirty="0">
              <a:solidFill>
                <a:schemeClr val="tx1"/>
              </a:solidFill>
              <a:latin typeface="Avenir Light" panose="020B0402020203020204"/>
            </a:endParaRPr>
          </a:p>
          <a:p>
            <a:endParaRPr lang="et-EE" sz="3600" dirty="0">
              <a:solidFill>
                <a:schemeClr val="tx1"/>
              </a:solidFill>
              <a:latin typeface="Avenir Light" panose="020B0402020203020204"/>
            </a:endParaRPr>
          </a:p>
          <a:p>
            <a:r>
              <a:rPr lang="et-EE" sz="3600" dirty="0">
                <a:solidFill>
                  <a:schemeClr val="tx1"/>
                </a:solidFill>
                <a:latin typeface="Avenir Light" panose="020B0402020203020204"/>
              </a:rPr>
              <a:t>Pakendid moodustavad ca 60% kodumajapidamises tekkivatest jäätmetest. Kui kogud pakendid ja </a:t>
            </a:r>
            <a:r>
              <a:rPr lang="et-EE" sz="3600" dirty="0" err="1">
                <a:solidFill>
                  <a:schemeClr val="tx1"/>
                </a:solidFill>
                <a:latin typeface="Avenir Light" panose="020B0402020203020204"/>
              </a:rPr>
              <a:t>biojäätmed</a:t>
            </a:r>
            <a:r>
              <a:rPr lang="et-EE" sz="3600" dirty="0">
                <a:solidFill>
                  <a:schemeClr val="tx1"/>
                </a:solidFill>
                <a:latin typeface="Avenir Light" panose="020B0402020203020204"/>
              </a:rPr>
              <a:t> eraldi, väheneb märkimisväärselt ka segaolmejäätmete hulk. </a:t>
            </a:r>
            <a:endParaRPr lang="et-EE" sz="3600" dirty="0">
              <a:solidFill>
                <a:schemeClr val="tx1"/>
              </a:solidFill>
            </a:endParaRPr>
          </a:p>
          <a:p>
            <a:endParaRPr lang="et-EE" sz="3600" dirty="0">
              <a:solidFill>
                <a:schemeClr val="tx1"/>
              </a:solidFill>
              <a:latin typeface="Avenir Light" panose="020B0402020203020204"/>
            </a:endParaRPr>
          </a:p>
          <a:p>
            <a:endParaRPr lang="et-EE" sz="3600" b="1" dirty="0">
              <a:solidFill>
                <a:schemeClr val="tx1"/>
              </a:solidFill>
              <a:latin typeface="Avenir Light" panose="020B0402020203020204"/>
            </a:endParaRPr>
          </a:p>
          <a:p>
            <a:r>
              <a:rPr lang="et-EE" sz="3600" b="1" dirty="0">
                <a:solidFill>
                  <a:schemeClr val="tx1"/>
                </a:solidFill>
                <a:latin typeface="Avenir Light" panose="020B0402020203020204"/>
              </a:rPr>
              <a:t>Kuldne reegel</a:t>
            </a:r>
            <a:r>
              <a:rPr lang="et-EE" sz="3600" dirty="0">
                <a:solidFill>
                  <a:schemeClr val="tx1"/>
                </a:solidFill>
                <a:latin typeface="Avenir Light" panose="020B0402020203020204"/>
              </a:rPr>
              <a:t>: kui sa ei ole kindel, mis liiki </a:t>
            </a:r>
            <a:r>
              <a:rPr lang="et-EE" sz="3600" dirty="0" err="1">
                <a:solidFill>
                  <a:schemeClr val="tx1"/>
                </a:solidFill>
                <a:latin typeface="Avenir Light" panose="020B0402020203020204"/>
              </a:rPr>
              <a:t>jäätmega</a:t>
            </a:r>
            <a:r>
              <a:rPr lang="et-EE" sz="3600" dirty="0">
                <a:solidFill>
                  <a:schemeClr val="tx1"/>
                </a:solidFill>
                <a:latin typeface="Avenir Light" panose="020B0402020203020204"/>
              </a:rPr>
              <a:t> on tegu, pane see olmeprügi hulka. Nii ei riku sa sorteeritud jäätmete konteinerite sisu.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58BF68-98FA-B612-55EF-7C20AF6D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43" y="1025688"/>
            <a:ext cx="13608928" cy="3447098"/>
          </a:xfrm>
        </p:spPr>
        <p:txBody>
          <a:bodyPr/>
          <a:lstStyle/>
          <a:p>
            <a:r>
              <a:rPr lang="et-EE" dirty="0"/>
              <a:t>Bio- ja olmejäätmed kogu samuti eraldi.</a:t>
            </a:r>
            <a:endParaRPr lang="en-US" dirty="0"/>
          </a:p>
        </p:txBody>
      </p:sp>
      <p:pic>
        <p:nvPicPr>
          <p:cNvPr id="9" name="Sisu kohatäide 10">
            <a:extLst>
              <a:ext uri="{FF2B5EF4-FFF2-40B4-BE49-F238E27FC236}">
                <a16:creationId xmlns:a16="http://schemas.microsoft.com/office/drawing/2014/main" id="{C588B333-07B6-C82C-121B-8B300F27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1" y="3106644"/>
            <a:ext cx="2886363" cy="2322836"/>
          </a:xfrm>
          <a:prstGeom prst="rect">
            <a:avLst/>
          </a:prstGeom>
        </p:spPr>
      </p:pic>
      <p:pic>
        <p:nvPicPr>
          <p:cNvPr id="10" name="Pilt 3">
            <a:extLst>
              <a:ext uri="{FF2B5EF4-FFF2-40B4-BE49-F238E27FC236}">
                <a16:creationId xmlns:a16="http://schemas.microsoft.com/office/drawing/2014/main" id="{CAD96920-1FD1-D09F-891E-CAC743EF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5440873"/>
            <a:ext cx="288636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78882" y="691866"/>
            <a:ext cx="2889964" cy="97588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872" y="691860"/>
            <a:ext cx="8717613" cy="887231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715">
              <a:lnSpc>
                <a:spcPts val="5770"/>
              </a:lnSpc>
              <a:spcBef>
                <a:spcPts val="1090"/>
              </a:spcBef>
            </a:pPr>
            <a:r>
              <a:rPr lang="et-EE" dirty="0"/>
              <a:t>Veel jäätmete eriliike</a:t>
            </a:r>
            <a:endParaRPr spc="-10" dirty="0"/>
          </a:p>
        </p:txBody>
      </p:sp>
      <p:pic>
        <p:nvPicPr>
          <p:cNvPr id="5" name="Picture 4" descr="akudjapatareid">
            <a:extLst>
              <a:ext uri="{FF2B5EF4-FFF2-40B4-BE49-F238E27FC236}">
                <a16:creationId xmlns:a16="http://schemas.microsoft.com/office/drawing/2014/main" id="{2A1BE315-F0A9-AD29-CF5B-AC0FA3A6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93" y="3627991"/>
            <a:ext cx="2002754" cy="2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ambipirnid">
            <a:extLst>
              <a:ext uri="{FF2B5EF4-FFF2-40B4-BE49-F238E27FC236}">
                <a16:creationId xmlns:a16="http://schemas.microsoft.com/office/drawing/2014/main" id="{5FF9736E-DA33-481F-D91E-ABFD6774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33" y="3627990"/>
            <a:ext cx="2002754" cy="2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egunudravimid">
            <a:extLst>
              <a:ext uri="{FF2B5EF4-FFF2-40B4-BE49-F238E27FC236}">
                <a16:creationId xmlns:a16="http://schemas.microsoft.com/office/drawing/2014/main" id="{6F8994EC-8F6F-F2F6-6EDA-1CE675E3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10" y="3627990"/>
            <a:ext cx="2002754" cy="2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varvliimlahustilakk">
            <a:extLst>
              <a:ext uri="{FF2B5EF4-FFF2-40B4-BE49-F238E27FC236}">
                <a16:creationId xmlns:a16="http://schemas.microsoft.com/office/drawing/2014/main" id="{4A2603DD-6053-9303-46D2-10EA43FF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49" y="3627990"/>
            <a:ext cx="2002754" cy="26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lektroonika">
            <a:extLst>
              <a:ext uri="{FF2B5EF4-FFF2-40B4-BE49-F238E27FC236}">
                <a16:creationId xmlns:a16="http://schemas.microsoft.com/office/drawing/2014/main" id="{5A3D2A00-5DFF-AC03-7469-DE7295CA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94" y="7548184"/>
            <a:ext cx="2002754" cy="2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aikeelektroonika">
            <a:extLst>
              <a:ext uri="{FF2B5EF4-FFF2-40B4-BE49-F238E27FC236}">
                <a16:creationId xmlns:a16="http://schemas.microsoft.com/office/drawing/2014/main" id="{C11C7767-C2B4-CF14-29DE-93323A40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34" y="7559675"/>
            <a:ext cx="2002754" cy="26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suurjaatmed">
            <a:extLst>
              <a:ext uri="{FF2B5EF4-FFF2-40B4-BE49-F238E27FC236}">
                <a16:creationId xmlns:a16="http://schemas.microsoft.com/office/drawing/2014/main" id="{5469C981-343D-ACCE-C803-2555A83B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10" y="7576336"/>
            <a:ext cx="2002755" cy="2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kasutuskolbmatudriidedjalanoud">
            <a:extLst>
              <a:ext uri="{FF2B5EF4-FFF2-40B4-BE49-F238E27FC236}">
                <a16:creationId xmlns:a16="http://schemas.microsoft.com/office/drawing/2014/main" id="{8905685B-B809-8CFE-ED33-B23CF334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49" y="7576336"/>
            <a:ext cx="2002755" cy="26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ohtlikudjaatmed">
            <a:extLst>
              <a:ext uri="{FF2B5EF4-FFF2-40B4-BE49-F238E27FC236}">
                <a16:creationId xmlns:a16="http://schemas.microsoft.com/office/drawing/2014/main" id="{4CEA02DB-B4C9-FE8E-9432-A1DD8A25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21" y="3627990"/>
            <a:ext cx="2002754" cy="26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ekraanid">
            <a:extLst>
              <a:ext uri="{FF2B5EF4-FFF2-40B4-BE49-F238E27FC236}">
                <a16:creationId xmlns:a16="http://schemas.microsoft.com/office/drawing/2014/main" id="{FE7FECFB-FF42-12EF-1B69-CFF76531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22" y="7559675"/>
            <a:ext cx="1994000" cy="26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BCDE64008B1142927340982CEF27EE" ma:contentTypeVersion="18" ma:contentTypeDescription="Create a new document." ma:contentTypeScope="" ma:versionID="621eb60bcda33927e9606cffc5b7bc9b">
  <xsd:schema xmlns:xsd="http://www.w3.org/2001/XMLSchema" xmlns:xs="http://www.w3.org/2001/XMLSchema" xmlns:p="http://schemas.microsoft.com/office/2006/metadata/properties" xmlns:ns2="79e394fb-fc84-4dbe-8d67-564ced7d9306" xmlns:ns3="8b61b58f-3945-44c3-a461-1ba03d5bfcd0" targetNamespace="http://schemas.microsoft.com/office/2006/metadata/properties" ma:root="true" ma:fieldsID="10c144b5a08dc8b43f789808daa6eddc" ns2:_="" ns3:_="">
    <xsd:import namespace="79e394fb-fc84-4dbe-8d67-564ced7d9306"/>
    <xsd:import namespace="8b61b58f-3945-44c3-a461-1ba03d5bfc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394fb-fc84-4dbe-8d67-564ced7d93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e316960-c0ec-4695-b3ff-3d75d81c3ca2}" ma:internalName="TaxCatchAll" ma:showField="CatchAllData" ma:web="79e394fb-fc84-4dbe-8d67-564ced7d93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1b58f-3945-44c3-a461-1ba03d5bf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bcdb512-8239-40e0-a860-d03dce75bc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e394fb-fc84-4dbe-8d67-564ced7d9306" xsi:nil="true"/>
    <lcf76f155ced4ddcb4097134ff3c332f xmlns="8b61b58f-3945-44c3-a461-1ba03d5bfc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8B06CC-EA0B-488E-A461-B20FC61908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C6FEE5-9E45-4789-8986-F78ABB44FA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394fb-fc84-4dbe-8d67-564ced7d9306"/>
    <ds:schemaRef ds:uri="8b61b58f-3945-44c3-a461-1ba03d5bf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B6CEB3-B488-40BD-BE92-5FD023C3A0C6}">
  <ds:schemaRefs>
    <ds:schemaRef ds:uri="79e394fb-fc84-4dbe-8d67-564ced7d9306"/>
    <ds:schemaRef ds:uri="8b61b58f-3945-44c3-a461-1ba03d5bfcd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1202</Words>
  <Application>Microsoft Office PowerPoint</Application>
  <PresentationFormat>Kohandatud</PresentationFormat>
  <Paragraphs>143</Paragraphs>
  <Slides>21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7" baseType="lpstr">
      <vt:lpstr>Aptos</vt:lpstr>
      <vt:lpstr>Arial</vt:lpstr>
      <vt:lpstr>Avenir Black</vt:lpstr>
      <vt:lpstr>Avenir Book</vt:lpstr>
      <vt:lpstr>Avenir Light</vt:lpstr>
      <vt:lpstr>Office Theme</vt:lpstr>
      <vt:lpstr>Sorteerimine on #LIHTNE</vt:lpstr>
      <vt:lpstr>Millest räägime?</vt:lpstr>
      <vt:lpstr>Litsenseeritud TKO-d Eestis:</vt:lpstr>
      <vt:lpstr>Praegune olukord</vt:lpstr>
      <vt:lpstr>PowerPointi esitlus</vt:lpstr>
      <vt:lpstr>Ringlusse saab võtta ainult sorteeritud jäätmeid</vt:lpstr>
      <vt:lpstr>Mida koguda?  Kogu olmejäätmetest eraldi:</vt:lpstr>
      <vt:lpstr>Bio- ja olmejäätmed kogu samuti eraldi.</vt:lpstr>
      <vt:lpstr>Veel jäätmete eriliike</vt:lpstr>
      <vt:lpstr>PowerPointi esitlus</vt:lpstr>
      <vt:lpstr>Kuidas pakendeid sorteerida?</vt:lpstr>
      <vt:lpstr>Mis saab pakenditest edasi? JOGURTITOPSID</vt:lpstr>
      <vt:lpstr>Mis saab pakenditest edasi?  PLASTPUDELID</vt:lpstr>
      <vt:lpstr>Mis saab pakenditest edasi?  TETRAPAKK</vt:lpstr>
      <vt:lpstr>Mis saab pakenditest edasi?  ALUMIINIUMPURK</vt:lpstr>
      <vt:lpstr>Mis saab pakenditest edasi?  KLAASPUDEL VÕI -PURK</vt:lpstr>
      <vt:lpstr>Mis saab jäätmetest edasi?</vt:lpstr>
      <vt:lpstr>Millest alustada?</vt:lpstr>
      <vt:lpstr>Põnevat</vt:lpstr>
      <vt:lpstr>Tõdva Aiasõprade Seltsi ringlusmaja</vt:lpstr>
      <vt:lpstr>Aitäh kuulamast!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TVO_presentation_16-9</dc:title>
  <dc:creator>Gaili Eding</dc:creator>
  <cp:lastModifiedBy>Elen Jahimaa</cp:lastModifiedBy>
  <cp:revision>9</cp:revision>
  <dcterms:created xsi:type="dcterms:W3CDTF">2024-05-17T06:30:41Z</dcterms:created>
  <dcterms:modified xsi:type="dcterms:W3CDTF">2024-11-19T12:31:45Z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2024-05-17T00:00:00Z</vt:filetime>
  </property>
  <property fmtid="{D5CDD505-2E9C-101B-9397-08002B2CF9AE}" pid="3" name="Creator">
    <vt:lpwstr>Adobe Illustrator 28.5 (Macintosh)</vt:lpwstr>
  </property>
  <property fmtid="{D5CDD505-2E9C-101B-9397-08002B2CF9AE}" pid="4" name="LastSaved">
    <vt:filetime>2024-05-17T00:00:00Z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0x0101001ABCDE64008B1142927340982CEF27EE</vt:lpwstr>
  </property>
  <property fmtid="{D5CDD505-2E9C-101B-9397-08002B2CF9AE}" pid="7" name="MediaServiceImageTags">
    <vt:lpwstr/>
  </property>
</Properties>
</file>